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4" r:id="rId3"/>
    <p:sldId id="265" r:id="rId4"/>
    <p:sldId id="259" r:id="rId5"/>
    <p:sldId id="261" r:id="rId6"/>
    <p:sldId id="260" r:id="rId7"/>
    <p:sldId id="269" r:id="rId8"/>
    <p:sldId id="266" r:id="rId9"/>
    <p:sldId id="258" r:id="rId10"/>
    <p:sldId id="268" r:id="rId11"/>
    <p:sldId id="271" r:id="rId12"/>
    <p:sldId id="273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5" r:id="rId25"/>
    <p:sldId id="286" r:id="rId26"/>
    <p:sldId id="284" r:id="rId27"/>
    <p:sldId id="287" r:id="rId28"/>
    <p:sldId id="288" r:id="rId29"/>
    <p:sldId id="289" r:id="rId30"/>
    <p:sldId id="290" r:id="rId31"/>
    <p:sldId id="291" r:id="rId32"/>
    <p:sldId id="270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5" r:id="rId52"/>
    <p:sldId id="312" r:id="rId53"/>
    <p:sldId id="313" r:id="rId54"/>
    <p:sldId id="314" r:id="rId55"/>
    <p:sldId id="311" r:id="rId56"/>
    <p:sldId id="292" r:id="rId57"/>
    <p:sldId id="316" r:id="rId58"/>
    <p:sldId id="317" r:id="rId59"/>
    <p:sldId id="318" r:id="rId60"/>
    <p:sldId id="319" r:id="rId61"/>
    <p:sldId id="320" r:id="rId62"/>
    <p:sldId id="324" r:id="rId63"/>
    <p:sldId id="325" r:id="rId64"/>
    <p:sldId id="326" r:id="rId65"/>
    <p:sldId id="263" r:id="rId66"/>
    <p:sldId id="327" r:id="rId67"/>
    <p:sldId id="323" r:id="rId68"/>
    <p:sldId id="336" r:id="rId69"/>
    <p:sldId id="335" r:id="rId70"/>
    <p:sldId id="334" r:id="rId71"/>
    <p:sldId id="329" r:id="rId72"/>
    <p:sldId id="330" r:id="rId73"/>
    <p:sldId id="333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52" r:id="rId87"/>
    <p:sldId id="351" r:id="rId88"/>
    <p:sldId id="350" r:id="rId89"/>
    <p:sldId id="349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A041"/>
    <a:srgbClr val="583F7E"/>
    <a:srgbClr val="C8191E"/>
    <a:srgbClr val="4D1434"/>
    <a:srgbClr val="903163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43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2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9B44182-574B-4337-B655-7DA91975E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268" y="2571293"/>
            <a:ext cx="9721907" cy="985164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solidFill>
                  <a:schemeClr val="tx1"/>
                </a:solidFill>
              </a:rPr>
              <a:t>INSTITUTO FEDERAL DE MINAS GERAIS – </a:t>
            </a:r>
            <a:r>
              <a:rPr lang="pt-BR" sz="3200" i="1" dirty="0">
                <a:solidFill>
                  <a:schemeClr val="tx1"/>
                </a:solidFill>
              </a:rPr>
              <a:t>CAMPUS </a:t>
            </a:r>
            <a:r>
              <a:rPr lang="pt-BR" sz="3200" dirty="0">
                <a:solidFill>
                  <a:schemeClr val="tx1"/>
                </a:solidFill>
              </a:rPr>
              <a:t>BAMBUÍ</a:t>
            </a:r>
            <a:br>
              <a:rPr lang="pt-BR" sz="3200" dirty="0">
                <a:solidFill>
                  <a:schemeClr val="tx1"/>
                </a:solidFill>
              </a:rPr>
            </a:br>
            <a:r>
              <a:rPr lang="pt-BR" sz="3200" dirty="0">
                <a:solidFill>
                  <a:schemeClr val="tx1"/>
                </a:solidFill>
              </a:rPr>
              <a:t>BACHARELADO EM ENGENHARIA DE COMPUTAÇÃO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86AEDE7-E5D0-4EAE-9EBD-DED334D5B7E1}"/>
              </a:ext>
            </a:extLst>
          </p:cNvPr>
          <p:cNvSpPr/>
          <p:nvPr/>
        </p:nvSpPr>
        <p:spPr>
          <a:xfrm>
            <a:off x="6149975" y="271242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7FB1A18-BFBF-45DA-87D1-F30C81112D38}"/>
              </a:ext>
            </a:extLst>
          </p:cNvPr>
          <p:cNvSpPr/>
          <p:nvPr/>
        </p:nvSpPr>
        <p:spPr>
          <a:xfrm>
            <a:off x="5771249" y="271242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E3F5149-1C38-4730-9077-20A1B29ED5CD}"/>
              </a:ext>
            </a:extLst>
          </p:cNvPr>
          <p:cNvSpPr/>
          <p:nvPr/>
        </p:nvSpPr>
        <p:spPr>
          <a:xfrm>
            <a:off x="5771249" y="3097579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576DA0B-E014-4DCF-8660-051426CF048A}"/>
              </a:ext>
            </a:extLst>
          </p:cNvPr>
          <p:cNvSpPr/>
          <p:nvPr/>
        </p:nvSpPr>
        <p:spPr>
          <a:xfrm>
            <a:off x="5392523" y="3097578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7AE88B9-C406-42B6-84F3-A2D63EC22BB7}"/>
              </a:ext>
            </a:extLst>
          </p:cNvPr>
          <p:cNvSpPr/>
          <p:nvPr/>
        </p:nvSpPr>
        <p:spPr>
          <a:xfrm>
            <a:off x="5392522" y="346906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06A27EF-0027-4BEA-B411-A3CEA8A94015}"/>
              </a:ext>
            </a:extLst>
          </p:cNvPr>
          <p:cNvSpPr/>
          <p:nvPr/>
        </p:nvSpPr>
        <p:spPr>
          <a:xfrm>
            <a:off x="5771248" y="346906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9241C56-7D7C-492E-8668-6C3510BDBDE0}"/>
              </a:ext>
            </a:extLst>
          </p:cNvPr>
          <p:cNvSpPr/>
          <p:nvPr/>
        </p:nvSpPr>
        <p:spPr>
          <a:xfrm>
            <a:off x="6149974" y="346906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C77347D-9022-4866-AA10-642A8A462985}"/>
              </a:ext>
            </a:extLst>
          </p:cNvPr>
          <p:cNvSpPr/>
          <p:nvPr/>
        </p:nvSpPr>
        <p:spPr>
          <a:xfrm>
            <a:off x="5386542" y="3838347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086DCE0-469D-4B5A-AA94-31206E2BF1BE}"/>
              </a:ext>
            </a:extLst>
          </p:cNvPr>
          <p:cNvSpPr/>
          <p:nvPr/>
        </p:nvSpPr>
        <p:spPr>
          <a:xfrm>
            <a:off x="5771247" y="384398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C6796AA-AB4A-41AF-9A8E-B0923768DA45}"/>
              </a:ext>
            </a:extLst>
          </p:cNvPr>
          <p:cNvSpPr/>
          <p:nvPr/>
        </p:nvSpPr>
        <p:spPr>
          <a:xfrm>
            <a:off x="5392523" y="2712420"/>
            <a:ext cx="342485" cy="351455"/>
          </a:xfrm>
          <a:prstGeom prst="ellipse">
            <a:avLst/>
          </a:prstGeom>
          <a:solidFill>
            <a:srgbClr val="C8191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28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50"/>
                            </p:stCondLst>
                            <p:childTnLst>
                              <p:par>
                                <p:cTn id="56" presetID="35" presetClass="path" presetSubtype="0" accel="25000" decel="7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81481E-6 L -0.40221 -4.81481E-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17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-0.40299 -4.81481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5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-0.40286 -4.81481E-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43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81481E-6 L -0.40117 -4.81481E-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65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-0.40195 -4.81481E-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40117 -1.48148E-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65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40195 -1.48148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-0.40182 -1.48148E-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91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-0.40065 4.81481E-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9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-0.40195 -1.11111E-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1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4">
            <a:extLst>
              <a:ext uri="{FF2B5EF4-FFF2-40B4-BE49-F238E27FC236}">
                <a16:creationId xmlns:a16="http://schemas.microsoft.com/office/drawing/2014/main" id="{BD934B66-FA42-4A8C-92C5-C23FD91F8232}"/>
              </a:ext>
            </a:extLst>
          </p:cNvPr>
          <p:cNvSpPr txBox="1">
            <a:spLocks/>
          </p:cNvSpPr>
          <p:nvPr/>
        </p:nvSpPr>
        <p:spPr>
          <a:xfrm>
            <a:off x="558246" y="3031212"/>
            <a:ext cx="297180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O problema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570370F-BDF3-4939-8761-710BA589F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54" t="29231" r="11068" b="37821"/>
          <a:stretch/>
        </p:blipFill>
        <p:spPr>
          <a:xfrm>
            <a:off x="6736505" y="100039"/>
            <a:ext cx="2734407" cy="115392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A003922-7A1F-4DCF-AE50-029E0D997C8B}"/>
              </a:ext>
            </a:extLst>
          </p:cNvPr>
          <p:cNvSpPr txBox="1"/>
          <p:nvPr/>
        </p:nvSpPr>
        <p:spPr>
          <a:xfrm>
            <a:off x="4098748" y="1380394"/>
            <a:ext cx="8009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As contas a pagar são gerenciadas manualmente. Com tantas contas, certamente o controle (ou descontrole) não seria eficiente. Tornando tal tarefa dispendiosa e imprecisa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2B8171D-1245-4529-9CE6-D0CAFD6D41D0}"/>
              </a:ext>
            </a:extLst>
          </p:cNvPr>
          <p:cNvSpPr txBox="1"/>
          <p:nvPr/>
        </p:nvSpPr>
        <p:spPr>
          <a:xfrm>
            <a:off x="4098748" y="2430150"/>
            <a:ext cx="80099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Controle do que o cliente consome é feito manualmente, com papéis: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O atendimento ao cliente torna-se demorado;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A comanda é tangível, ou seja, é possível que o cliente possa perder as informações do que o mesmo está consumindo,  gerando descontrole do fluxo de caixa;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Além disso, a confecção do relatório diário de fluxo é trabalhosa e fica sujeito a erros de cálculo.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1A31FAA-6164-4CE2-9804-C3706E52B46B}"/>
              </a:ext>
            </a:extLst>
          </p:cNvPr>
          <p:cNvSpPr txBox="1"/>
          <p:nvPr/>
        </p:nvSpPr>
        <p:spPr>
          <a:xfrm>
            <a:off x="4088292" y="5132620"/>
            <a:ext cx="8009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Todo o marketing é feito através das redes sociais, e o </a:t>
            </a:r>
            <a:r>
              <a:rPr lang="pt-BR" dirty="0" err="1"/>
              <a:t>Éverton</a:t>
            </a:r>
            <a:r>
              <a:rPr lang="pt-BR" dirty="0"/>
              <a:t> sentiu a necessidade de seu negócio ter um site.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5DA04A9-EB6D-4B80-9B19-8F8566B379C7}"/>
              </a:ext>
            </a:extLst>
          </p:cNvPr>
          <p:cNvSpPr txBox="1"/>
          <p:nvPr/>
        </p:nvSpPr>
        <p:spPr>
          <a:xfrm>
            <a:off x="4098748" y="5896098"/>
            <a:ext cx="8009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 Royal oferece a opção de entrega domiciliar, cujo atendimento é feito pelo telefone. A automatização do processo de atendimento através de um sistema no site torna o processo mais eficiente.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C068660-026A-495D-9FB9-EBFDA1AD22F6}"/>
              </a:ext>
            </a:extLst>
          </p:cNvPr>
          <p:cNvGrpSpPr/>
          <p:nvPr/>
        </p:nvGrpSpPr>
        <p:grpSpPr>
          <a:xfrm>
            <a:off x="5209314" y="256311"/>
            <a:ext cx="5202371" cy="6043492"/>
            <a:chOff x="5209314" y="256311"/>
            <a:chExt cx="5202371" cy="6043492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6E2A0D4A-3EFA-45E6-B078-805763B2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9314" y="256311"/>
              <a:ext cx="5202371" cy="5202371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321CEC0-BD7D-4BB0-9875-CF598C72D035}"/>
                </a:ext>
              </a:extLst>
            </p:cNvPr>
            <p:cNvSpPr txBox="1"/>
            <p:nvPr/>
          </p:nvSpPr>
          <p:spPr>
            <a:xfrm>
              <a:off x="5689694" y="5530362"/>
              <a:ext cx="425873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400" dirty="0"/>
                <a:t>ÉVERTON DINIZ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62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-0.37162 -0.6803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81" y="-3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uiExpand="1" build="p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4">
            <a:extLst>
              <a:ext uri="{FF2B5EF4-FFF2-40B4-BE49-F238E27FC236}">
                <a16:creationId xmlns:a16="http://schemas.microsoft.com/office/drawing/2014/main" id="{BD934B66-FA42-4A8C-92C5-C23FD91F8232}"/>
              </a:ext>
            </a:extLst>
          </p:cNvPr>
          <p:cNvSpPr txBox="1">
            <a:spLocks/>
          </p:cNvSpPr>
          <p:nvPr/>
        </p:nvSpPr>
        <p:spPr>
          <a:xfrm>
            <a:off x="558246" y="3031212"/>
            <a:ext cx="297180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O problema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66A4FFA-F4CB-4C88-880D-D514CC831CE8}"/>
              </a:ext>
            </a:extLst>
          </p:cNvPr>
          <p:cNvGrpSpPr/>
          <p:nvPr/>
        </p:nvGrpSpPr>
        <p:grpSpPr>
          <a:xfrm>
            <a:off x="5502524" y="430026"/>
            <a:ext cx="5202371" cy="6033368"/>
            <a:chOff x="5502524" y="430026"/>
            <a:chExt cx="5202371" cy="603336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FCAE6C4A-7603-4309-8DE5-F56D9FD7D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2524" y="430026"/>
              <a:ext cx="5202371" cy="5202371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DFD0B174-9FD5-4634-9C33-37B23745CA76}"/>
                </a:ext>
              </a:extLst>
            </p:cNvPr>
            <p:cNvSpPr txBox="1"/>
            <p:nvPr/>
          </p:nvSpPr>
          <p:spPr>
            <a:xfrm>
              <a:off x="6185908" y="5632397"/>
              <a:ext cx="38356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dirty="0"/>
                <a:t>ENTREVISTAS</a:t>
              </a:r>
              <a:endParaRPr lang="pt-BR" dirty="0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1489F3E-66BE-403A-A4E4-B3258200294D}"/>
              </a:ext>
            </a:extLst>
          </p:cNvPr>
          <p:cNvGrpSpPr/>
          <p:nvPr/>
        </p:nvGrpSpPr>
        <p:grpSpPr>
          <a:xfrm>
            <a:off x="4431304" y="715105"/>
            <a:ext cx="6603042" cy="5720454"/>
            <a:chOff x="4431304" y="715105"/>
            <a:chExt cx="6603042" cy="5720454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CF8BEA00-7A00-4A90-B80A-CA2DB24C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7234" y="715105"/>
              <a:ext cx="5227112" cy="5227112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3D1B6A66-A6E2-4061-9EDF-5212340D7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431304" y="2538843"/>
              <a:ext cx="3065719" cy="3065719"/>
            </a:xfrm>
            <a:prstGeom prst="rect">
              <a:avLst/>
            </a:prstGeom>
          </p:spPr>
        </p:pic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4FD8ABBD-0577-49B2-BFA3-B0052A9DCF79}"/>
                </a:ext>
              </a:extLst>
            </p:cNvPr>
            <p:cNvSpPr txBox="1"/>
            <p:nvPr/>
          </p:nvSpPr>
          <p:spPr>
            <a:xfrm>
              <a:off x="6884279" y="5604562"/>
              <a:ext cx="40358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dirty="0"/>
                <a:t>OBSERVAÇÃO</a:t>
              </a:r>
              <a:endParaRPr lang="pt-BR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817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-0.11797 -0.00255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9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3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1461 -0.00718 " pathEditMode="relative" rAng="0" ptsTypes="AA">
                                      <p:cBhvr>
                                        <p:cTn id="23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5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6AE2A9-8A97-4B5C-990A-02326CDC5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1854" y="3031214"/>
            <a:ext cx="4088292" cy="795571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chemeClr val="tx1"/>
                </a:solidFill>
              </a:rPr>
              <a:t>ARTEFATOS DE ANÁLISE</a:t>
            </a:r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0" y="3009356"/>
            <a:ext cx="4088292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Artefatos de análise</a:t>
            </a:r>
          </a:p>
        </p:txBody>
      </p:sp>
    </p:spTree>
    <p:extLst>
      <p:ext uri="{BB962C8B-B14F-4D97-AF65-F5344CB8AC3E}">
        <p14:creationId xmlns:p14="http://schemas.microsoft.com/office/powerpoint/2010/main" val="59058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33216 -0.002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5" grpId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4">
            <a:extLst>
              <a:ext uri="{FF2B5EF4-FFF2-40B4-BE49-F238E27FC236}">
                <a16:creationId xmlns:a16="http://schemas.microsoft.com/office/drawing/2014/main" id="{793942F4-12EF-406F-8991-859AE0255BDF}"/>
              </a:ext>
            </a:extLst>
          </p:cNvPr>
          <p:cNvSpPr txBox="1">
            <a:spLocks/>
          </p:cNvSpPr>
          <p:nvPr/>
        </p:nvSpPr>
        <p:spPr>
          <a:xfrm>
            <a:off x="0" y="3009356"/>
            <a:ext cx="4088292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Artefatos de análise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DBB3CA3-8C00-412A-9FA9-DD460B127B51}"/>
              </a:ext>
            </a:extLst>
          </p:cNvPr>
          <p:cNvSpPr txBox="1"/>
          <p:nvPr/>
        </p:nvSpPr>
        <p:spPr>
          <a:xfrm>
            <a:off x="4088292" y="95250"/>
            <a:ext cx="794178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REQUISITOS</a:t>
            </a:r>
          </a:p>
          <a:p>
            <a:endParaRPr lang="pt-BR" sz="1400" dirty="0"/>
          </a:p>
          <a:p>
            <a:r>
              <a:rPr lang="pt-BR" sz="1400" dirty="0"/>
              <a:t>REQUISITOS FUNCIONAIS (RF)</a:t>
            </a:r>
          </a:p>
          <a:p>
            <a:endParaRPr lang="pt-BR" sz="1400" dirty="0"/>
          </a:p>
          <a:p>
            <a:r>
              <a:rPr lang="pt-BR" sz="1400" dirty="0"/>
              <a:t>RF1. Controle de mesas</a:t>
            </a:r>
          </a:p>
          <a:p>
            <a:r>
              <a:rPr lang="pt-BR" sz="1400" dirty="0"/>
              <a:t>	1.1. Cada mesa indexada ao sistema possuirá uma comanda com um código de barras próprio.</a:t>
            </a:r>
          </a:p>
          <a:p>
            <a:r>
              <a:rPr lang="pt-BR" sz="1400" dirty="0"/>
              <a:t>	1.2. Cada comanda periodicamente deverá ser associada a um Cliente existente no banco de dados, 	verificar RF7.</a:t>
            </a:r>
          </a:p>
          <a:p>
            <a:r>
              <a:rPr lang="pt-BR" sz="1400" dirty="0"/>
              <a:t>		1.2.1. Se o cliente não for encontrado deve-se fazer um novo registro.</a:t>
            </a:r>
          </a:p>
          <a:p>
            <a:r>
              <a:rPr lang="pt-BR" sz="1400" dirty="0"/>
              <a:t>	1.3 Após adição de cliente, itens devem ser adicionados, removidos e pagos em cada comanda 	(Consultar RF4, adiante).</a:t>
            </a:r>
          </a:p>
          <a:p>
            <a:endParaRPr lang="pt-BR" sz="1400" dirty="0"/>
          </a:p>
          <a:p>
            <a:r>
              <a:rPr lang="pt-BR" sz="1400" dirty="0"/>
              <a:t>RF2. Controle de Balcão</a:t>
            </a:r>
          </a:p>
          <a:p>
            <a:r>
              <a:rPr lang="pt-BR" sz="1400" dirty="0"/>
              <a:t>	2.1. Deve ser criado um </a:t>
            </a:r>
            <a:r>
              <a:rPr lang="pt-BR" sz="1400" dirty="0" err="1"/>
              <a:t>clienteBalcao</a:t>
            </a:r>
            <a:r>
              <a:rPr lang="pt-BR" sz="1400" dirty="0"/>
              <a:t> para compras imediatas, sem atributos específicos.</a:t>
            </a:r>
          </a:p>
          <a:p>
            <a:r>
              <a:rPr lang="pt-BR" sz="1400" dirty="0"/>
              <a:t>	2.2. Itens devem ser adicionados, removidos e pagos diretamente em caixa (Consultar RF4, adiante).</a:t>
            </a:r>
          </a:p>
          <a:p>
            <a:endParaRPr lang="pt-BR" sz="1400" dirty="0"/>
          </a:p>
          <a:p>
            <a:r>
              <a:rPr lang="pt-BR" sz="1400" dirty="0"/>
              <a:t>RF3. Controle de Consumo Próprio</a:t>
            </a:r>
          </a:p>
          <a:p>
            <a:r>
              <a:rPr lang="pt-BR" sz="1400" dirty="0"/>
              <a:t>	3.1. Deve ser criado um cliente Dono para itens de consumo do proprietário do estabelecimento, 	sem atributos específicos.</a:t>
            </a:r>
          </a:p>
          <a:p>
            <a:r>
              <a:rPr lang="pt-BR" sz="1400" dirty="0"/>
              <a:t>	3.2. O </a:t>
            </a:r>
            <a:r>
              <a:rPr lang="pt-BR" sz="1400" dirty="0" err="1"/>
              <a:t>clienteDono</a:t>
            </a:r>
            <a:r>
              <a:rPr lang="pt-BR" sz="1400" dirty="0"/>
              <a:t> deve ser associado a uma senha de 4 dígitos para confirmação do pedido.</a:t>
            </a:r>
          </a:p>
          <a:p>
            <a:r>
              <a:rPr lang="pt-BR" sz="1400" dirty="0"/>
              <a:t>	3.3. Itens devem ser adicionados, removidos e pagos diretamente em caixa, similar ao Controle de 	Balcão (Consultar RF4, adiante).</a:t>
            </a:r>
          </a:p>
        </p:txBody>
      </p:sp>
    </p:spTree>
    <p:extLst>
      <p:ext uri="{BB962C8B-B14F-4D97-AF65-F5344CB8AC3E}">
        <p14:creationId xmlns:p14="http://schemas.microsoft.com/office/powerpoint/2010/main" val="428614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4">
            <a:extLst>
              <a:ext uri="{FF2B5EF4-FFF2-40B4-BE49-F238E27FC236}">
                <a16:creationId xmlns:a16="http://schemas.microsoft.com/office/drawing/2014/main" id="{793942F4-12EF-406F-8991-859AE0255BDF}"/>
              </a:ext>
            </a:extLst>
          </p:cNvPr>
          <p:cNvSpPr txBox="1">
            <a:spLocks/>
          </p:cNvSpPr>
          <p:nvPr/>
        </p:nvSpPr>
        <p:spPr>
          <a:xfrm>
            <a:off x="0" y="3009356"/>
            <a:ext cx="4088292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Artefatos de análise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764275D-E231-4417-97E3-49C640655D0C}"/>
              </a:ext>
            </a:extLst>
          </p:cNvPr>
          <p:cNvSpPr txBox="1"/>
          <p:nvPr/>
        </p:nvSpPr>
        <p:spPr>
          <a:xfrm>
            <a:off x="4088292" y="95250"/>
            <a:ext cx="794178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RF4. Módulo de Caixa</a:t>
            </a:r>
          </a:p>
          <a:p>
            <a:r>
              <a:rPr lang="pt-BR" sz="1400" dirty="0"/>
              <a:t>	4.1. O módulo deve compreender adição e remoção de itens na comanda.</a:t>
            </a:r>
          </a:p>
          <a:p>
            <a:r>
              <a:rPr lang="pt-BR" sz="1400" dirty="0"/>
              <a:t>	4.2. Os valores dos itens compreendidos devem ser acrescentados a um montante. E somado quando 	requerido.</a:t>
            </a:r>
          </a:p>
          <a:p>
            <a:r>
              <a:rPr lang="pt-BR" sz="1400" dirty="0"/>
              <a:t>	4.3. Deve ser utilizado um campo que irá sinalizar o tipo de pagamento efetuado (Em espécie, Cartão 	de crédito ou cartão de débito).</a:t>
            </a:r>
          </a:p>
          <a:p>
            <a:r>
              <a:rPr lang="pt-BR" sz="1400" dirty="0"/>
              <a:t>		4.3.1. Se o pagamento for efetuado em espécie, o sistema deverá calcular o montante a ser 		retornado, “troco”.</a:t>
            </a:r>
          </a:p>
          <a:p>
            <a:r>
              <a:rPr lang="pt-BR" sz="1400" dirty="0"/>
              <a:t>	4.4. Deve ser possível imprimir, em impressora térmica ou convencional, um relatório, ou “notinha”, 	ao cliente.</a:t>
            </a:r>
          </a:p>
          <a:p>
            <a:r>
              <a:rPr lang="pt-BR" sz="1400" dirty="0"/>
              <a:t>		4.4.1. O relatório deve possuir os itens consumidos, o valor total da fatura e a forma de 			pagamento.</a:t>
            </a:r>
          </a:p>
          <a:p>
            <a:r>
              <a:rPr lang="pt-BR" sz="1400" dirty="0"/>
              <a:t>	4.5. Deve ser adicionado ao banco de dados todos os registros de vendas ao finalizar a comanda do </a:t>
            </a:r>
          </a:p>
          <a:p>
            <a:r>
              <a:rPr lang="pt-BR" sz="1400" dirty="0"/>
              <a:t>	cliente.</a:t>
            </a:r>
          </a:p>
          <a:p>
            <a:r>
              <a:rPr lang="pt-BR" sz="1400" dirty="0"/>
              <a:t>		4.5.1. Esses registros devem ser adicionados ao Relatório de Vendas.</a:t>
            </a:r>
          </a:p>
          <a:p>
            <a:r>
              <a:rPr lang="pt-BR" sz="1400" dirty="0"/>
              <a:t>		4.5.2. O Relatório de Vendas deve ser enviado ao Módulo Financeiro.</a:t>
            </a:r>
          </a:p>
          <a:p>
            <a:r>
              <a:rPr lang="pt-BR" sz="1400" dirty="0"/>
              <a:t>		4.5.3. O Relatório de Vendas deve ser submetido ao Administrador.</a:t>
            </a:r>
          </a:p>
          <a:p>
            <a:r>
              <a:rPr lang="pt-BR" sz="1400" dirty="0"/>
              <a:t>		4.5.4. O Relatório deve conter a data da venda, itens vendidos e o faturamento.</a:t>
            </a:r>
          </a:p>
          <a:p>
            <a:r>
              <a:rPr lang="pt-BR" sz="1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7849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4">
            <a:extLst>
              <a:ext uri="{FF2B5EF4-FFF2-40B4-BE49-F238E27FC236}">
                <a16:creationId xmlns:a16="http://schemas.microsoft.com/office/drawing/2014/main" id="{793942F4-12EF-406F-8991-859AE0255BDF}"/>
              </a:ext>
            </a:extLst>
          </p:cNvPr>
          <p:cNvSpPr txBox="1">
            <a:spLocks/>
          </p:cNvSpPr>
          <p:nvPr/>
        </p:nvSpPr>
        <p:spPr>
          <a:xfrm>
            <a:off x="0" y="3009356"/>
            <a:ext cx="4088292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Artefatos de análise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481BAD-EB7F-463C-B476-842B1AE1B4A7}"/>
              </a:ext>
            </a:extLst>
          </p:cNvPr>
          <p:cNvSpPr txBox="1"/>
          <p:nvPr/>
        </p:nvSpPr>
        <p:spPr>
          <a:xfrm>
            <a:off x="4088292" y="95250"/>
            <a:ext cx="794178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RF5. Módulo Financeiro</a:t>
            </a:r>
          </a:p>
          <a:p>
            <a:r>
              <a:rPr lang="pt-BR" sz="1200" dirty="0"/>
              <a:t>	5.1. 	O módulo permitirá acesso ao Sistema Financeiro do estabelecimento, assim como permitirá o cadastro de 		novas entradas.</a:t>
            </a:r>
          </a:p>
          <a:p>
            <a:r>
              <a:rPr lang="pt-BR" sz="1200" dirty="0"/>
              <a:t>	5.2. 	O capital de entrada do estabelecimento será determinado pelo montante obtido através do Relatório de 		Vendas.</a:t>
            </a:r>
          </a:p>
          <a:p>
            <a:r>
              <a:rPr lang="pt-BR" sz="1200" dirty="0"/>
              <a:t>	5.3. 	Devem ser criados campos para as despesas fixas mensais: conta de água, conta elétrica, 	aluguel, e salário de 		funcionários.</a:t>
            </a:r>
          </a:p>
          <a:p>
            <a:r>
              <a:rPr lang="pt-BR" sz="1200" dirty="0"/>
              <a:t>		5.3.1. 	A despesa salário de funcionários deve ser estimada relacionando-a ao gerenciamento de funcionários, 			verificar RF7. Realizando a soma do salário de todos os funcionários cadastrados no banco de dados.</a:t>
            </a:r>
          </a:p>
          <a:p>
            <a:r>
              <a:rPr lang="pt-BR" sz="1200" dirty="0"/>
              <a:t>	5.4. 	Deve ser criado um campo para despesas extras (shows semanais e outros).</a:t>
            </a:r>
          </a:p>
          <a:p>
            <a:r>
              <a:rPr lang="pt-BR" sz="1200" dirty="0"/>
              <a:t>	5.5. 	Deve ser criado um campo para uma despesa diária “troco”, referente à um valor retirado do caixa para 		fornecer troco no dia posterior.</a:t>
            </a:r>
          </a:p>
          <a:p>
            <a:r>
              <a:rPr lang="pt-BR" sz="1200" dirty="0"/>
              <a:t>	5.6. 	Cada compra realizada para reabastecimento de estoque, deve ser descontada em um campo despesas de 		estoque (Consultar RF6, adiante).</a:t>
            </a:r>
          </a:p>
          <a:p>
            <a:r>
              <a:rPr lang="pt-BR" sz="1200" dirty="0"/>
              <a:t>		5.6.1. 	Deve-se consultar o item desejado no banco de dados, D2 itens cadastrados, se este não for 				encontrado deve-se fazer um novo cadastro de item.</a:t>
            </a:r>
          </a:p>
          <a:p>
            <a:r>
              <a:rPr lang="pt-BR" sz="1200" dirty="0"/>
              <a:t>		5.6.2.	São necessárias operações e adição e remoção de item.</a:t>
            </a:r>
          </a:p>
          <a:p>
            <a:r>
              <a:rPr lang="pt-BR" sz="1200" dirty="0"/>
              <a:t>		5.6.3. 	Deve-se calcular o valor final da tarifa (despesa), a partir do preço bruto do item 	cadastrado e da 			quantidade de itens nesta.</a:t>
            </a:r>
          </a:p>
          <a:p>
            <a:r>
              <a:rPr lang="pt-BR" sz="1200" dirty="0"/>
              <a:t>	5.7.	Deve ser utilizado um campo que irá sinalizar o tipo de pagamento efetuado à cada despesa (em espécie, 		boleto, cheque, depósito online, cartão de crédito ou cartão de débito).</a:t>
            </a:r>
          </a:p>
          <a:p>
            <a:r>
              <a:rPr lang="pt-BR" sz="1200" dirty="0"/>
              <a:t>	5.8.	Todos os valores de entradas e saídas monetárias devem ser associados à uma data.</a:t>
            </a:r>
          </a:p>
          <a:p>
            <a:r>
              <a:rPr lang="pt-BR" sz="1200" dirty="0"/>
              <a:t>		5.8.1.	Quanto se tratar de despesa futura, associar a despesa à data de vencimento emitir um alerta quanto 			ao prazo.</a:t>
            </a:r>
          </a:p>
          <a:p>
            <a:r>
              <a:rPr lang="pt-BR" sz="1200" dirty="0"/>
              <a:t>	5.9.	Manter um alerta de “pendente” enquanto o pagamento não for confirmado.</a:t>
            </a:r>
          </a:p>
          <a:p>
            <a:r>
              <a:rPr lang="pt-BR" sz="1200" dirty="0"/>
              <a:t>	5.10.	Deve ser adicionado ao banco de dados todos os registros de transações financeiras num Relatório de 			Finanças.</a:t>
            </a:r>
          </a:p>
          <a:p>
            <a:r>
              <a:rPr lang="pt-BR" sz="1200" dirty="0"/>
              <a:t>		5.10.1. 	O relatório deve possuir as transações financeiras, o valor total, data, confirmação e forma de 				pagamento.</a:t>
            </a:r>
          </a:p>
          <a:p>
            <a:r>
              <a:rPr lang="pt-BR" sz="1200" dirty="0"/>
              <a:t>		5.10.2.	O relatório de finanças deve ser submetido ao administrador.</a:t>
            </a:r>
          </a:p>
          <a:p>
            <a:r>
              <a:rPr lang="pt-BR" sz="1200" dirty="0"/>
              <a:t>		5.10.3. 	Deve-se comparar os valores de entradas e saídas e em busca da obtenção de uma análise de lucros 			(</a:t>
            </a:r>
            <a:r>
              <a:rPr lang="pt-BR" sz="1200" dirty="0" err="1"/>
              <a:t>Ex</a:t>
            </a:r>
            <a:r>
              <a:rPr lang="pt-BR" sz="1200" dirty="0"/>
              <a:t>: Entrada – Saída – Montante atual).</a:t>
            </a:r>
          </a:p>
          <a:p>
            <a:r>
              <a:rPr lang="pt-BR" sz="1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484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" fill="hold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fill="hold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" fill="hold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" fill="hold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" fill="hold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" fill="hold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" fill="hold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" fill="hold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4">
            <a:extLst>
              <a:ext uri="{FF2B5EF4-FFF2-40B4-BE49-F238E27FC236}">
                <a16:creationId xmlns:a16="http://schemas.microsoft.com/office/drawing/2014/main" id="{793942F4-12EF-406F-8991-859AE0255BDF}"/>
              </a:ext>
            </a:extLst>
          </p:cNvPr>
          <p:cNvSpPr txBox="1">
            <a:spLocks/>
          </p:cNvSpPr>
          <p:nvPr/>
        </p:nvSpPr>
        <p:spPr>
          <a:xfrm>
            <a:off x="0" y="3009356"/>
            <a:ext cx="4088292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Artefatos de análise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4CBA997-D89D-41E2-A79B-D4A5670E4C73}"/>
              </a:ext>
            </a:extLst>
          </p:cNvPr>
          <p:cNvSpPr txBox="1"/>
          <p:nvPr/>
        </p:nvSpPr>
        <p:spPr>
          <a:xfrm>
            <a:off x="4088292" y="95250"/>
            <a:ext cx="794178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RF6. Módulo de Estoque</a:t>
            </a:r>
          </a:p>
          <a:p>
            <a:r>
              <a:rPr lang="pt-BR" sz="1400" dirty="0"/>
              <a:t>	6.1.	O módulo permitirá acesso ao sistema de estoque do estabelecimento, assim como permitirá 		o cadastro de novos itens.</a:t>
            </a:r>
          </a:p>
          <a:p>
            <a:r>
              <a:rPr lang="pt-BR" sz="1400" dirty="0"/>
              <a:t>	6.2.	Serão armazenados no banco de dados, cadastro de item, todos os itens comercializados no 		local e em estoque.</a:t>
            </a:r>
          </a:p>
          <a:p>
            <a:r>
              <a:rPr lang="pt-BR" sz="1400" dirty="0"/>
              <a:t>		6.2.1.	À este item devem ser atribuídos: id, nome, tipo, código de barras, preço bruto, preço de 			venda, quantidade atual e quantidade mínima (consultar caso de uso 04).</a:t>
            </a:r>
          </a:p>
          <a:p>
            <a:r>
              <a:rPr lang="pt-BR" sz="1400" dirty="0"/>
              <a:t>		6.2.2.	Deve ser calculada uma margem de lucro comparando o valor bruto do item e o valor 			ao qual será comercializado.</a:t>
            </a:r>
          </a:p>
          <a:p>
            <a:r>
              <a:rPr lang="pt-BR" sz="1400" dirty="0"/>
              <a:t>		6.2.3.	Se o limite mínimo for excedido deve-se emitir um alerta de compra do sistema 				informando ao usuário a escassez do item.</a:t>
            </a:r>
          </a:p>
          <a:p>
            <a:r>
              <a:rPr lang="pt-BR" sz="1400" dirty="0"/>
              <a:t>	6.3.	Cada item deve estar associado ao código de barras da própria mercadoria, podendo um item 		ter mais de um código dada a possibilidade da existência de diferentes lotes.</a:t>
            </a:r>
          </a:p>
          <a:p>
            <a:r>
              <a:rPr lang="pt-BR" sz="1400" dirty="0"/>
              <a:t>	6.4.	O estoque do sistema deve ser atualizado a cada venda efetuada, associando assim ao módulo 		de caixa.</a:t>
            </a:r>
          </a:p>
          <a:p>
            <a:r>
              <a:rPr lang="pt-BR" sz="1400" dirty="0"/>
              <a:t>	6.5.	Cada item deve ser associado a um fornecedor ou mais.</a:t>
            </a:r>
          </a:p>
          <a:p>
            <a:r>
              <a:rPr lang="pt-BR" sz="1400" dirty="0"/>
              <a:t>	6.6.	Deve ser enviado ao administrador um relatório de estoque contendo, no mínimo, o produto, 		quantidade disponível, a quantidade esperada e o fornecedor.</a:t>
            </a:r>
          </a:p>
          <a:p>
            <a:r>
              <a:rPr lang="pt-BR" sz="1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4663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4">
            <a:extLst>
              <a:ext uri="{FF2B5EF4-FFF2-40B4-BE49-F238E27FC236}">
                <a16:creationId xmlns:a16="http://schemas.microsoft.com/office/drawing/2014/main" id="{793942F4-12EF-406F-8991-859AE0255BDF}"/>
              </a:ext>
            </a:extLst>
          </p:cNvPr>
          <p:cNvSpPr txBox="1">
            <a:spLocks/>
          </p:cNvSpPr>
          <p:nvPr/>
        </p:nvSpPr>
        <p:spPr>
          <a:xfrm>
            <a:off x="0" y="3009356"/>
            <a:ext cx="4088292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Artefatos de análise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115704-C5CC-4108-BC8D-EA4E46A3B735}"/>
              </a:ext>
            </a:extLst>
          </p:cNvPr>
          <p:cNvSpPr txBox="1"/>
          <p:nvPr/>
        </p:nvSpPr>
        <p:spPr>
          <a:xfrm>
            <a:off x="4088292" y="95250"/>
            <a:ext cx="79417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RF7. Gerenciamento de Pessoas</a:t>
            </a:r>
          </a:p>
          <a:p>
            <a:r>
              <a:rPr lang="pt-BR" sz="1400" dirty="0"/>
              <a:t>	7.1.	Um registro de funcionário deve ser salvo no banco de dados.</a:t>
            </a:r>
          </a:p>
          <a:p>
            <a:r>
              <a:rPr lang="pt-BR" sz="1400" dirty="0"/>
              <a:t>		7.1.1.	Cada funcionário terá acesso ao sistema a partir de uma senha própria de 4 dígitos.</a:t>
            </a:r>
          </a:p>
          <a:p>
            <a:r>
              <a:rPr lang="pt-BR" sz="1400" dirty="0"/>
              <a:t>		7.1.2.	Ao funcionário devem ser atribuídos: nome, </a:t>
            </a:r>
            <a:r>
              <a:rPr lang="pt-BR" sz="1400" dirty="0" err="1"/>
              <a:t>cpf</a:t>
            </a:r>
            <a:r>
              <a:rPr lang="pt-BR" sz="1400" dirty="0"/>
              <a:t>, </a:t>
            </a:r>
            <a:r>
              <a:rPr lang="pt-BR" sz="1400" dirty="0" err="1"/>
              <a:t>rg</a:t>
            </a:r>
            <a:r>
              <a:rPr lang="pt-BR" sz="1400" dirty="0"/>
              <a:t>, endereço, telefone e salário.</a:t>
            </a:r>
          </a:p>
          <a:p>
            <a:r>
              <a:rPr lang="pt-BR" sz="1400" dirty="0"/>
              <a:t>		7.1.3.	O atributo salário deve ser utilizado pelo sistema financeiro, verificar RF05.</a:t>
            </a:r>
          </a:p>
          <a:p>
            <a:r>
              <a:rPr lang="pt-BR" sz="1400" dirty="0"/>
              <a:t>		7.1.4.	As permissões de acesso se darão através de senha, verificar RNF3.</a:t>
            </a:r>
          </a:p>
          <a:p>
            <a:r>
              <a:rPr lang="pt-BR" sz="1400" dirty="0"/>
              <a:t>		7.1.5.	Deve ser atribuído uma identificação (administrador ou </a:t>
            </a:r>
            <a:r>
              <a:rPr lang="pt-BR" sz="1400" dirty="0" err="1"/>
              <a:t>funcionario</a:t>
            </a:r>
            <a:r>
              <a:rPr lang="pt-BR" sz="1400" dirty="0"/>
              <a:t>).</a:t>
            </a:r>
          </a:p>
          <a:p>
            <a:r>
              <a:rPr lang="pt-BR" sz="1400" dirty="0"/>
              <a:t>	7.2.	Um registro de fornecedores deve ser salvo no banco de dados.</a:t>
            </a:r>
          </a:p>
          <a:p>
            <a:r>
              <a:rPr lang="pt-BR" sz="1400" dirty="0"/>
              <a:t>		7.2.1.	Cada fornecedor deve ser associado ao </a:t>
            </a:r>
            <a:r>
              <a:rPr lang="pt-BR" sz="1400" dirty="0" err="1"/>
              <a:t>cnpj</a:t>
            </a:r>
            <a:r>
              <a:rPr lang="pt-BR" sz="1400" dirty="0"/>
              <a:t>, nome/empresa, endereço, telefone e o tipo 			de pagamento efetuado à cada (em espécie, boleto, cheque, depósito online, cartão de 			crédito ou cartão de débito).</a:t>
            </a:r>
          </a:p>
          <a:p>
            <a:r>
              <a:rPr lang="pt-BR" sz="1400" dirty="0"/>
              <a:t>	7.3.	Um registro de cliente deve ser salvo no banco de dados.</a:t>
            </a:r>
          </a:p>
          <a:p>
            <a:r>
              <a:rPr lang="pt-BR" sz="1400" dirty="0"/>
              <a:t>		7.3.1.	À cada cliente deve ser atribuído: nome, </a:t>
            </a:r>
            <a:r>
              <a:rPr lang="pt-BR" sz="1400" dirty="0" err="1"/>
              <a:t>cpf</a:t>
            </a:r>
            <a:r>
              <a:rPr lang="pt-BR" sz="1400" dirty="0"/>
              <a:t>, </a:t>
            </a:r>
            <a:r>
              <a:rPr lang="pt-BR" sz="1400" dirty="0" err="1"/>
              <a:t>rg</a:t>
            </a:r>
            <a:r>
              <a:rPr lang="pt-BR" sz="1400" dirty="0"/>
              <a:t>, endereço e telefone.</a:t>
            </a:r>
          </a:p>
          <a:p>
            <a:r>
              <a:rPr lang="pt-BR" sz="1400" dirty="0"/>
              <a:t>		7.3.2.	Deve-se ter um registro para clientes do website.</a:t>
            </a:r>
          </a:p>
          <a:p>
            <a:endParaRPr lang="pt-BR" sz="1400" dirty="0"/>
          </a:p>
          <a:p>
            <a:r>
              <a:rPr lang="pt-BR" sz="1400" dirty="0"/>
              <a:t>RF8. Módulo de Website</a:t>
            </a:r>
          </a:p>
          <a:p>
            <a:r>
              <a:rPr lang="pt-BR" sz="1400" dirty="0"/>
              <a:t>	8.1.	Deve ser anexado ao website o “cardápio do estabelecimento”.</a:t>
            </a:r>
          </a:p>
          <a:p>
            <a:r>
              <a:rPr lang="pt-BR" sz="1400" dirty="0"/>
              <a:t>		8.1.1.	Dividir em subcategorias, </a:t>
            </a:r>
            <a:r>
              <a:rPr lang="pt-BR" sz="1400" dirty="0" err="1"/>
              <a:t>ex</a:t>
            </a:r>
            <a:r>
              <a:rPr lang="pt-BR" sz="1400" dirty="0"/>
              <a:t>: comida japonesa, porções, entre outros.</a:t>
            </a:r>
          </a:p>
          <a:p>
            <a:r>
              <a:rPr lang="pt-BR" sz="1400" dirty="0"/>
              <a:t>	8.2.	Deve ser criado um espaço para realização de pedidos.</a:t>
            </a:r>
          </a:p>
          <a:p>
            <a:r>
              <a:rPr lang="pt-BR" sz="1400" dirty="0"/>
              <a:t>		8.2.1.	Cada pedido deverá ser associado a um </a:t>
            </a:r>
            <a:r>
              <a:rPr lang="pt-BR" sz="1400" dirty="0" err="1"/>
              <a:t>clienteWeb</a:t>
            </a:r>
            <a:r>
              <a:rPr lang="pt-BR" sz="1400" dirty="0"/>
              <a:t> existente no banco de dados, 				verificar RF07.</a:t>
            </a:r>
          </a:p>
          <a:p>
            <a:r>
              <a:rPr lang="pt-BR" sz="1400" dirty="0"/>
              <a:t>			8.2.1.1.	Se o cliente não for encontrado deve-se fazer um novo registro.</a:t>
            </a:r>
          </a:p>
          <a:p>
            <a:r>
              <a:rPr lang="pt-BR" sz="1400" dirty="0"/>
              <a:t>		8.2.2.	Deve ser emitido um alerta ao funcionário à cada pedido realizado associando-o a um id 			único, que deve ser repassado ao cliente (Consultar caso de uso 01).</a:t>
            </a:r>
          </a:p>
          <a:p>
            <a:r>
              <a:rPr lang="pt-BR" sz="1400" dirty="0"/>
              <a:t>	8.3.	É uma funcionalidade do sistema web uma galeria de foto para uso do proprietário.</a:t>
            </a:r>
          </a:p>
          <a:p>
            <a:r>
              <a:rPr lang="pt-BR" sz="1400" dirty="0"/>
              <a:t>	8.4.	Uma agenda semanal será anexada no website, descrevendo a programação do 				estabelecimento.</a:t>
            </a:r>
          </a:p>
        </p:txBody>
      </p:sp>
    </p:spTree>
    <p:extLst>
      <p:ext uri="{BB962C8B-B14F-4D97-AF65-F5344CB8AC3E}">
        <p14:creationId xmlns:p14="http://schemas.microsoft.com/office/powerpoint/2010/main" val="377532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" fill="hold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fill="hold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" fill="hold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fill="hold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" fill="hold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" fill="hold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" fill="hold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" fill="hold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" fill="hold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" fill="hold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" fill="hold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" fill="hold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4">
            <a:extLst>
              <a:ext uri="{FF2B5EF4-FFF2-40B4-BE49-F238E27FC236}">
                <a16:creationId xmlns:a16="http://schemas.microsoft.com/office/drawing/2014/main" id="{793942F4-12EF-406F-8991-859AE0255BDF}"/>
              </a:ext>
            </a:extLst>
          </p:cNvPr>
          <p:cNvSpPr txBox="1">
            <a:spLocks/>
          </p:cNvSpPr>
          <p:nvPr/>
        </p:nvSpPr>
        <p:spPr>
          <a:xfrm>
            <a:off x="0" y="3009356"/>
            <a:ext cx="4088292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Artefatos de análise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C059DB8-E5F8-4CF0-AA1D-3C6BEA98D078}"/>
              </a:ext>
            </a:extLst>
          </p:cNvPr>
          <p:cNvSpPr txBox="1"/>
          <p:nvPr/>
        </p:nvSpPr>
        <p:spPr>
          <a:xfrm>
            <a:off x="4088292" y="95250"/>
            <a:ext cx="79417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REQUISITOS NÃO FUNCIONAIS (RNF)</a:t>
            </a:r>
          </a:p>
          <a:p>
            <a:endParaRPr lang="pt-BR" sz="1400" dirty="0"/>
          </a:p>
          <a:p>
            <a:r>
              <a:rPr lang="pt-BR" sz="1400" dirty="0"/>
              <a:t>	RNF1. Operacionais</a:t>
            </a:r>
          </a:p>
          <a:p>
            <a:r>
              <a:rPr lang="pt-BR" sz="1400" dirty="0"/>
              <a:t>		1.1.	O sistema deverá operar em ambiente Windows e Linux.</a:t>
            </a:r>
          </a:p>
          <a:p>
            <a:r>
              <a:rPr lang="pt-BR" sz="1400" dirty="0"/>
              <a:t>		1.2.	O sistema será subdividido em uma versão web e outra desktop.</a:t>
            </a:r>
          </a:p>
          <a:p>
            <a:r>
              <a:rPr lang="pt-BR" sz="1400" dirty="0"/>
              <a:t>		1.3.	Deve-se fazer backup de todos os dados do sistema em um pen-drive.</a:t>
            </a:r>
          </a:p>
          <a:p>
            <a:r>
              <a:rPr lang="pt-BR" sz="1400" dirty="0"/>
              <a:t>	RNF2. Desempenho</a:t>
            </a:r>
          </a:p>
          <a:p>
            <a:r>
              <a:rPr lang="pt-BR" sz="1400" dirty="0"/>
              <a:t>		2.1.	Os registros em banco de dados devem ser atualizados em tempo real.</a:t>
            </a:r>
          </a:p>
          <a:p>
            <a:r>
              <a:rPr lang="pt-BR" sz="1400" dirty="0"/>
              <a:t>	RNF3. Segurança</a:t>
            </a:r>
          </a:p>
          <a:p>
            <a:r>
              <a:rPr lang="pt-BR" sz="1400" dirty="0"/>
              <a:t>		3.1.	O usuário administrador terá acesso à todas as aplicações do sistema, cadastros, 				relatórios e monitoramento.</a:t>
            </a:r>
          </a:p>
          <a:p>
            <a:r>
              <a:rPr lang="pt-BR" sz="1400" dirty="0"/>
              <a:t>		3.2.	O usuário funcionário terá acesso apenas ao módulo de vendas e cadastro de clientes.</a:t>
            </a:r>
          </a:p>
          <a:p>
            <a:r>
              <a:rPr lang="pt-BR" sz="1400" dirty="0"/>
              <a:t>	RNF4. Cultural e Político</a:t>
            </a:r>
          </a:p>
          <a:p>
            <a:r>
              <a:rPr lang="pt-BR" sz="1400" dirty="0"/>
              <a:t>		4.1.	O sistema como um todo visa utilizar o design e estilo da Royal </a:t>
            </a:r>
            <a:r>
              <a:rPr lang="pt-BR" sz="1400" dirty="0" err="1"/>
              <a:t>Store</a:t>
            </a:r>
            <a:r>
              <a:rPr lang="pt-BR" sz="1400" dirty="0"/>
              <a:t> Conveniência e 			pretende manter a identidade visual do estabelecimento.</a:t>
            </a:r>
          </a:p>
          <a:p>
            <a:r>
              <a:rPr lang="pt-BR" sz="1400" dirty="0"/>
              <a:t>		4.2.	Os acessos do sistema devem ser coerentes, claro e em Língua Portuguesa.</a:t>
            </a:r>
          </a:p>
        </p:txBody>
      </p:sp>
    </p:spTree>
    <p:extLst>
      <p:ext uri="{BB962C8B-B14F-4D97-AF65-F5344CB8AC3E}">
        <p14:creationId xmlns:p14="http://schemas.microsoft.com/office/powerpoint/2010/main" val="368141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CBF4FFF3-1896-4F46-BFA9-E6480123D335}"/>
              </a:ext>
            </a:extLst>
          </p:cNvPr>
          <p:cNvGrpSpPr/>
          <p:nvPr/>
        </p:nvGrpSpPr>
        <p:grpSpPr>
          <a:xfrm>
            <a:off x="0" y="0"/>
            <a:ext cx="4088292" cy="6858000"/>
            <a:chOff x="0" y="0"/>
            <a:chExt cx="4088292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60305A0-0C4B-415D-BC44-C74BB2011712}"/>
                </a:ext>
              </a:extLst>
            </p:cNvPr>
            <p:cNvSpPr/>
            <p:nvPr/>
          </p:nvSpPr>
          <p:spPr>
            <a:xfrm>
              <a:off x="0" y="0"/>
              <a:ext cx="4088292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ítulo 4">
              <a:extLst>
                <a:ext uri="{FF2B5EF4-FFF2-40B4-BE49-F238E27FC236}">
                  <a16:creationId xmlns:a16="http://schemas.microsoft.com/office/drawing/2014/main" id="{793942F4-12EF-406F-8991-859AE0255BD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009356"/>
              <a:ext cx="4088292" cy="79557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800" dirty="0">
                  <a:solidFill>
                    <a:schemeClr val="bg1"/>
                  </a:solidFill>
                </a:rPr>
                <a:t>Artefatos de análise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F7BEE471-3A1C-4609-976D-B9925E6E5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45665" y="0"/>
            <a:ext cx="9700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6AE2A9-8A97-4B5C-990A-02326CDC5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3803" y="3031212"/>
            <a:ext cx="2444393" cy="79557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PROPOSTA</a:t>
            </a:r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791242" y="3031213"/>
            <a:ext cx="2505808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PROPOSTA</a:t>
            </a:r>
          </a:p>
        </p:txBody>
      </p:sp>
    </p:spTree>
    <p:extLst>
      <p:ext uri="{BB962C8B-B14F-4D97-AF65-F5344CB8AC3E}">
        <p14:creationId xmlns:p14="http://schemas.microsoft.com/office/powerpoint/2010/main" val="166444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33216 -0.002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5" grpId="1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3D662CD-B6B3-4C5C-9B51-65DEA06459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45665" y="0"/>
            <a:ext cx="9700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2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8AEE855-4F26-4122-9C72-D739322749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45665" y="0"/>
            <a:ext cx="9700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5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46A6631-F556-4739-BA6D-C01B252E21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54369" y="6154"/>
            <a:ext cx="9683262" cy="684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1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8B5D1FB-46CC-4925-99E0-D73AC44A67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54369" y="6153"/>
            <a:ext cx="9683262" cy="68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3CE14FFC-E32D-48E4-9DE3-50B3BA63C65F}"/>
              </a:ext>
            </a:extLst>
          </p:cNvPr>
          <p:cNvGrpSpPr/>
          <p:nvPr/>
        </p:nvGrpSpPr>
        <p:grpSpPr>
          <a:xfrm>
            <a:off x="0" y="0"/>
            <a:ext cx="4088292" cy="6858000"/>
            <a:chOff x="0" y="0"/>
            <a:chExt cx="4088292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60305A0-0C4B-415D-BC44-C74BB2011712}"/>
                </a:ext>
              </a:extLst>
            </p:cNvPr>
            <p:cNvSpPr/>
            <p:nvPr/>
          </p:nvSpPr>
          <p:spPr>
            <a:xfrm>
              <a:off x="0" y="0"/>
              <a:ext cx="4088292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ítulo 4">
              <a:extLst>
                <a:ext uri="{FF2B5EF4-FFF2-40B4-BE49-F238E27FC236}">
                  <a16:creationId xmlns:a16="http://schemas.microsoft.com/office/drawing/2014/main" id="{793942F4-12EF-406F-8991-859AE0255BD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009356"/>
              <a:ext cx="4088292" cy="79557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800" dirty="0">
                  <a:solidFill>
                    <a:schemeClr val="bg1"/>
                  </a:solidFill>
                </a:rPr>
                <a:t>Artefatos de análise</a:t>
              </a: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D75455EA-30F3-45D6-AEE5-73784E4F1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97" t="15556" r="32170" b="8055"/>
          <a:stretch/>
        </p:blipFill>
        <p:spPr>
          <a:xfrm>
            <a:off x="5714999" y="327843"/>
            <a:ext cx="5029201" cy="644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5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3CE14FFC-E32D-48E4-9DE3-50B3BA63C65F}"/>
              </a:ext>
            </a:extLst>
          </p:cNvPr>
          <p:cNvGrpSpPr/>
          <p:nvPr/>
        </p:nvGrpSpPr>
        <p:grpSpPr>
          <a:xfrm>
            <a:off x="0" y="0"/>
            <a:ext cx="4088292" cy="6858000"/>
            <a:chOff x="0" y="0"/>
            <a:chExt cx="4088292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60305A0-0C4B-415D-BC44-C74BB2011712}"/>
                </a:ext>
              </a:extLst>
            </p:cNvPr>
            <p:cNvSpPr/>
            <p:nvPr/>
          </p:nvSpPr>
          <p:spPr>
            <a:xfrm>
              <a:off x="0" y="0"/>
              <a:ext cx="4088292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ítulo 4">
              <a:extLst>
                <a:ext uri="{FF2B5EF4-FFF2-40B4-BE49-F238E27FC236}">
                  <a16:creationId xmlns:a16="http://schemas.microsoft.com/office/drawing/2014/main" id="{793942F4-12EF-406F-8991-859AE0255BD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009356"/>
              <a:ext cx="4088292" cy="79557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800" dirty="0">
                  <a:solidFill>
                    <a:schemeClr val="bg1"/>
                  </a:solidFill>
                </a:rPr>
                <a:t>Artefatos de análise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888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CFFE411-283C-4432-9B71-A32E22560F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45665" y="0"/>
            <a:ext cx="9700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8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3CE14FFC-E32D-48E4-9DE3-50B3BA63C65F}"/>
              </a:ext>
            </a:extLst>
          </p:cNvPr>
          <p:cNvGrpSpPr/>
          <p:nvPr/>
        </p:nvGrpSpPr>
        <p:grpSpPr>
          <a:xfrm>
            <a:off x="0" y="0"/>
            <a:ext cx="4088292" cy="6858000"/>
            <a:chOff x="0" y="0"/>
            <a:chExt cx="4088292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60305A0-0C4B-415D-BC44-C74BB2011712}"/>
                </a:ext>
              </a:extLst>
            </p:cNvPr>
            <p:cNvSpPr/>
            <p:nvPr/>
          </p:nvSpPr>
          <p:spPr>
            <a:xfrm>
              <a:off x="0" y="0"/>
              <a:ext cx="4088292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ítulo 4">
              <a:extLst>
                <a:ext uri="{FF2B5EF4-FFF2-40B4-BE49-F238E27FC236}">
                  <a16:creationId xmlns:a16="http://schemas.microsoft.com/office/drawing/2014/main" id="{793942F4-12EF-406F-8991-859AE0255BD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009356"/>
              <a:ext cx="4088292" cy="79557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800" dirty="0">
                  <a:solidFill>
                    <a:schemeClr val="bg1"/>
                  </a:solidFill>
                </a:rPr>
                <a:t>Artefatos de análise</a:t>
              </a: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A95573E7-A5B8-49C1-A2A9-ED0560B2F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t="9028" r="31702" b="13750"/>
          <a:stretch/>
        </p:blipFill>
        <p:spPr>
          <a:xfrm>
            <a:off x="5555772" y="128447"/>
            <a:ext cx="5095875" cy="660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8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3CE14FFC-E32D-48E4-9DE3-50B3BA63C65F}"/>
              </a:ext>
            </a:extLst>
          </p:cNvPr>
          <p:cNvGrpSpPr/>
          <p:nvPr/>
        </p:nvGrpSpPr>
        <p:grpSpPr>
          <a:xfrm>
            <a:off x="0" y="0"/>
            <a:ext cx="4088292" cy="6858000"/>
            <a:chOff x="0" y="0"/>
            <a:chExt cx="4088292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60305A0-0C4B-415D-BC44-C74BB2011712}"/>
                </a:ext>
              </a:extLst>
            </p:cNvPr>
            <p:cNvSpPr/>
            <p:nvPr/>
          </p:nvSpPr>
          <p:spPr>
            <a:xfrm>
              <a:off x="0" y="0"/>
              <a:ext cx="4088292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ítulo 4">
              <a:extLst>
                <a:ext uri="{FF2B5EF4-FFF2-40B4-BE49-F238E27FC236}">
                  <a16:creationId xmlns:a16="http://schemas.microsoft.com/office/drawing/2014/main" id="{793942F4-12EF-406F-8991-859AE0255BD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009356"/>
              <a:ext cx="4088292" cy="79557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800" dirty="0">
                  <a:solidFill>
                    <a:schemeClr val="bg1"/>
                  </a:solidFill>
                </a:rPr>
                <a:t>Artefatos de análise</a:t>
              </a: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9E561000-6A45-4DE1-ADC6-C32B31453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22" t="9584" r="32969" b="12222"/>
          <a:stretch/>
        </p:blipFill>
        <p:spPr>
          <a:xfrm>
            <a:off x="5893907" y="121426"/>
            <a:ext cx="4829175" cy="661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7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3CE14FFC-E32D-48E4-9DE3-50B3BA63C65F}"/>
              </a:ext>
            </a:extLst>
          </p:cNvPr>
          <p:cNvGrpSpPr/>
          <p:nvPr/>
        </p:nvGrpSpPr>
        <p:grpSpPr>
          <a:xfrm>
            <a:off x="0" y="0"/>
            <a:ext cx="4088292" cy="6858000"/>
            <a:chOff x="0" y="0"/>
            <a:chExt cx="4088292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60305A0-0C4B-415D-BC44-C74BB2011712}"/>
                </a:ext>
              </a:extLst>
            </p:cNvPr>
            <p:cNvSpPr/>
            <p:nvPr/>
          </p:nvSpPr>
          <p:spPr>
            <a:xfrm>
              <a:off x="0" y="0"/>
              <a:ext cx="4088292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ítulo 4">
              <a:extLst>
                <a:ext uri="{FF2B5EF4-FFF2-40B4-BE49-F238E27FC236}">
                  <a16:creationId xmlns:a16="http://schemas.microsoft.com/office/drawing/2014/main" id="{793942F4-12EF-406F-8991-859AE0255BD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009356"/>
              <a:ext cx="4088292" cy="79557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800" dirty="0">
                  <a:solidFill>
                    <a:schemeClr val="bg1"/>
                  </a:solidFill>
                </a:rPr>
                <a:t>Artefatos de análise</a:t>
              </a: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1EF11659-A585-4B46-91A5-781743DFC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36" t="8195" r="32031" b="16111"/>
          <a:stretch/>
        </p:blipFill>
        <p:spPr>
          <a:xfrm>
            <a:off x="5665308" y="263923"/>
            <a:ext cx="5193192" cy="659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791242" y="3031213"/>
            <a:ext cx="2505808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PROPOSTA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CE13826-1BD7-4684-8593-D677709C043E}"/>
              </a:ext>
            </a:extLst>
          </p:cNvPr>
          <p:cNvGrpSpPr/>
          <p:nvPr/>
        </p:nvGrpSpPr>
        <p:grpSpPr>
          <a:xfrm>
            <a:off x="4143846" y="2557631"/>
            <a:ext cx="2619628" cy="1758262"/>
            <a:chOff x="4143846" y="2557631"/>
            <a:chExt cx="2619628" cy="1758262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2AB8BEDE-BF56-44D3-9AAF-49A960FEA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1320" y="3031213"/>
              <a:ext cx="1284680" cy="1284680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327BCF96-495A-48F1-A3B4-E4F044FCFEC7}"/>
                </a:ext>
              </a:extLst>
            </p:cNvPr>
            <p:cNvSpPr txBox="1"/>
            <p:nvPr/>
          </p:nvSpPr>
          <p:spPr>
            <a:xfrm>
              <a:off x="4143846" y="2557631"/>
              <a:ext cx="2619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GERÊNCIA DE PROJETO</a:t>
              </a: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293773FF-DF0D-494A-82E4-F60DEFDB7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819028" y="3298615"/>
            <a:ext cx="528169" cy="52816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EA4F433-3F99-44C1-8E8A-86479280A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430948" y="2920359"/>
            <a:ext cx="1284680" cy="128468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0A5A1EC-888A-479C-AA5B-0B5805A49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967912" y="2920359"/>
            <a:ext cx="1284680" cy="128468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2C2C1FB-261C-423F-B41B-38298C76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383102" y="3298614"/>
            <a:ext cx="528169" cy="528169"/>
          </a:xfrm>
          <a:prstGeom prst="rect">
            <a:avLst/>
          </a:prstGeom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5C4AE785-BF3D-4408-ABF0-022C8129BCBA}"/>
              </a:ext>
            </a:extLst>
          </p:cNvPr>
          <p:cNvGrpSpPr/>
          <p:nvPr/>
        </p:nvGrpSpPr>
        <p:grpSpPr>
          <a:xfrm>
            <a:off x="10130549" y="2557631"/>
            <a:ext cx="1656223" cy="1634555"/>
            <a:chOff x="10130549" y="2557631"/>
            <a:chExt cx="1656223" cy="1634555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5CBA4AC7-0C01-48F1-B550-DBDEACFCD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78173" y="3031213"/>
              <a:ext cx="1160973" cy="116097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98D39EA2-37D2-4993-A165-C8BEF026D016}"/>
                </a:ext>
              </a:extLst>
            </p:cNvPr>
            <p:cNvSpPr txBox="1"/>
            <p:nvPr/>
          </p:nvSpPr>
          <p:spPr>
            <a:xfrm>
              <a:off x="10130549" y="2557631"/>
              <a:ext cx="1656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CLIENTE REAL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2192F619-AC96-4D9C-9295-FCFA55FBB373}"/>
              </a:ext>
            </a:extLst>
          </p:cNvPr>
          <p:cNvGrpSpPr/>
          <p:nvPr/>
        </p:nvGrpSpPr>
        <p:grpSpPr>
          <a:xfrm>
            <a:off x="6728144" y="3428998"/>
            <a:ext cx="2690288" cy="2757723"/>
            <a:chOff x="6728144" y="2557631"/>
            <a:chExt cx="2690288" cy="2757723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DDDEBB3E-59FA-4CB5-9F38-9AD67B01C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2331" y="2557631"/>
              <a:ext cx="2325694" cy="2325694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69094CA-72F4-4BF4-BEB6-04D24B336EC8}"/>
                </a:ext>
              </a:extLst>
            </p:cNvPr>
            <p:cNvSpPr txBox="1"/>
            <p:nvPr/>
          </p:nvSpPr>
          <p:spPr>
            <a:xfrm>
              <a:off x="6728144" y="4946022"/>
              <a:ext cx="269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FÁBRICA DE SOFTWARE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538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4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C42E89-5E1C-496A-8F02-BE728CE42D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19200" y="-18710"/>
            <a:ext cx="9753600" cy="689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2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3CE14FFC-E32D-48E4-9DE3-50B3BA63C65F}"/>
              </a:ext>
            </a:extLst>
          </p:cNvPr>
          <p:cNvGrpSpPr/>
          <p:nvPr/>
        </p:nvGrpSpPr>
        <p:grpSpPr>
          <a:xfrm>
            <a:off x="0" y="0"/>
            <a:ext cx="4088292" cy="6858000"/>
            <a:chOff x="0" y="0"/>
            <a:chExt cx="4088292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60305A0-0C4B-415D-BC44-C74BB2011712}"/>
                </a:ext>
              </a:extLst>
            </p:cNvPr>
            <p:cNvSpPr/>
            <p:nvPr/>
          </p:nvSpPr>
          <p:spPr>
            <a:xfrm>
              <a:off x="0" y="0"/>
              <a:ext cx="4088292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ítulo 4">
              <a:extLst>
                <a:ext uri="{FF2B5EF4-FFF2-40B4-BE49-F238E27FC236}">
                  <a16:creationId xmlns:a16="http://schemas.microsoft.com/office/drawing/2014/main" id="{793942F4-12EF-406F-8991-859AE0255BD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009356"/>
              <a:ext cx="4088292" cy="79557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800" dirty="0">
                  <a:solidFill>
                    <a:schemeClr val="bg1"/>
                  </a:solidFill>
                </a:rPr>
                <a:t>Artefatos de análise</a:t>
              </a: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91BABAD2-2AAD-48AD-81BC-B7102CB40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56" t="9306" r="33533" b="14861"/>
          <a:stretch/>
        </p:blipFill>
        <p:spPr>
          <a:xfrm>
            <a:off x="5641497" y="74647"/>
            <a:ext cx="4924425" cy="670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2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6AE2A9-8A97-4B5C-990A-02326CDC5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367" y="2989644"/>
            <a:ext cx="3505266" cy="795571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</a:rPr>
              <a:t>Artefatos de projeto</a:t>
            </a:r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</p:spTree>
    <p:extLst>
      <p:ext uri="{BB962C8B-B14F-4D97-AF65-F5344CB8AC3E}">
        <p14:creationId xmlns:p14="http://schemas.microsoft.com/office/powerpoint/2010/main" val="265272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33216 -0.002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5" grpId="1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963620-1944-4DB6-8224-A98E815964C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86" y="1143001"/>
            <a:ext cx="7252628" cy="457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1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AA19F8-11B6-48AB-AF47-B1EECB85EC2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31" y="1016896"/>
            <a:ext cx="7666758" cy="482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2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39D4E1-BAC4-4BDC-89B1-BD79CE1D0D0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76" y="922610"/>
            <a:ext cx="7936524" cy="501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594329-296D-4356-A742-CFA0C8EC746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73" y="977586"/>
            <a:ext cx="7918674" cy="49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5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E923580-FDED-4006-BB35-141A3C90D2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57" y="909555"/>
            <a:ext cx="7883506" cy="503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7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0B37C1-CF13-41A9-BCF3-E0933455029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30" y="975338"/>
            <a:ext cx="7666760" cy="490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36B74D0-5316-4997-AA2F-8380208FDBC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76" y="993824"/>
            <a:ext cx="7713786" cy="48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9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FC49A93C-B557-4CE2-9B74-6078E8C35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56" t="50000"/>
          <a:stretch/>
        </p:blipFill>
        <p:spPr>
          <a:xfrm>
            <a:off x="4253218" y="3429000"/>
            <a:ext cx="6179890" cy="135534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9900594-CBB5-400E-8FC8-B6A1BC1FA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55" t="5822" r="40103" b="50000"/>
          <a:stretch/>
        </p:blipFill>
        <p:spPr>
          <a:xfrm>
            <a:off x="4253218" y="2231471"/>
            <a:ext cx="2701255" cy="119752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E732AC8-D234-48E7-81F2-3064966BB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124" r="71244" b="11296"/>
          <a:stretch/>
        </p:blipFill>
        <p:spPr>
          <a:xfrm>
            <a:off x="1758889" y="3649211"/>
            <a:ext cx="2494329" cy="82893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1AD2C67-AE1D-4387-8E5A-9CE7801BA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2" t="30581" r="71244" b="41876"/>
          <a:stretch/>
        </p:blipFill>
        <p:spPr>
          <a:xfrm>
            <a:off x="2399251" y="2902591"/>
            <a:ext cx="1853967" cy="74662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AE7453D-A8FF-4251-A896-361750898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2" r="71244" b="69420"/>
          <a:stretch/>
        </p:blipFill>
        <p:spPr>
          <a:xfrm>
            <a:off x="2910980" y="2073652"/>
            <a:ext cx="1342238" cy="82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8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6D9894-C5A7-4ADE-8FD1-7A8A09EEA49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31" y="1020698"/>
            <a:ext cx="7666758" cy="481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A62795-853B-42B1-8DBB-AD7B1DEA189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166" y="913250"/>
            <a:ext cx="7901088" cy="494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9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EB90D6-245F-4FC4-BD50-89AFE05890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31" y="1034126"/>
            <a:ext cx="7666758" cy="47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4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CC3E885-834E-46EE-AA52-C934873FEA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31" y="1010228"/>
            <a:ext cx="7666758" cy="483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6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3FFDB9-8940-4616-BD30-CA0088CE643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30" y="1010792"/>
            <a:ext cx="7666760" cy="483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5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BCAC82-D680-4B85-BF9B-F0F527BCB88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31" y="998243"/>
            <a:ext cx="7666758" cy="486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3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7C2DAF-A4A9-4122-8187-5AA85CDA0AC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30" y="1003530"/>
            <a:ext cx="7666760" cy="48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5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8E43CB1-741D-4EAB-8EB8-396AA576BA1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71" y="1126260"/>
            <a:ext cx="7334984" cy="46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9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0D2CCC5-979D-46AC-9B8F-2F165B94D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7508" y="6330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C6AC78-8653-493D-AEE4-22F0E6A79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F83A0CF-F4DE-4B45-BCC2-0D9D1BBB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808" y="31626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04CF15F-6E23-4E59-A849-C006969F68DB}"/>
              </a:ext>
            </a:extLst>
          </p:cNvPr>
          <p:cNvGrpSpPr/>
          <p:nvPr/>
        </p:nvGrpSpPr>
        <p:grpSpPr>
          <a:xfrm>
            <a:off x="4677508" y="633046"/>
            <a:ext cx="6553200" cy="5320446"/>
            <a:chOff x="4677508" y="633046"/>
            <a:chExt cx="6553200" cy="5320446"/>
          </a:xfrm>
        </p:grpSpPr>
        <p:graphicFrame>
          <p:nvGraphicFramePr>
            <p:cNvPr id="3" name="Objeto 2">
              <a:extLst>
                <a:ext uri="{FF2B5EF4-FFF2-40B4-BE49-F238E27FC236}">
                  <a16:creationId xmlns:a16="http://schemas.microsoft.com/office/drawing/2014/main" id="{B71C6435-9102-486F-8FE0-13DDF2B80ED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0694557"/>
                </p:ext>
              </p:extLst>
            </p:nvPr>
          </p:nvGraphicFramePr>
          <p:xfrm>
            <a:off x="4677508" y="633046"/>
            <a:ext cx="6553200" cy="166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" r:id="rId3" imgW="6837284" imgH="1739729" progId="Visio.Drawing.15">
                    <p:embed/>
                  </p:oleObj>
                </mc:Choice>
                <mc:Fallback>
                  <p:oleObj r:id="rId3" imgW="6837284" imgH="1739729" progId="Visio.Drawing.15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7508" y="633046"/>
                          <a:ext cx="6553200" cy="16668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to 4">
              <a:extLst>
                <a:ext uri="{FF2B5EF4-FFF2-40B4-BE49-F238E27FC236}">
                  <a16:creationId xmlns:a16="http://schemas.microsoft.com/office/drawing/2014/main" id="{323EAB5E-A203-4C2B-BE1F-8502C0659B6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1196854"/>
                </p:ext>
              </p:extLst>
            </p:nvPr>
          </p:nvGraphicFramePr>
          <p:xfrm>
            <a:off x="4677508" y="3162667"/>
            <a:ext cx="2200275" cy="2790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" r:id="rId5" imgW="2040179" imgH="2580408" progId="Visio.Drawing.15">
                    <p:embed/>
                  </p:oleObj>
                </mc:Choice>
                <mc:Fallback>
                  <p:oleObj r:id="rId5" imgW="2040179" imgH="2580408" progId="Visio.Drawing.15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7508" y="3162667"/>
                          <a:ext cx="2200275" cy="2790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to 8">
              <a:extLst>
                <a:ext uri="{FF2B5EF4-FFF2-40B4-BE49-F238E27FC236}">
                  <a16:creationId xmlns:a16="http://schemas.microsoft.com/office/drawing/2014/main" id="{E4F69F02-E9B7-487E-AB07-8EAE1D6D0CD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41765984"/>
                </p:ext>
              </p:extLst>
            </p:nvPr>
          </p:nvGraphicFramePr>
          <p:xfrm>
            <a:off x="8220808" y="3162667"/>
            <a:ext cx="3009900" cy="172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7" r:id="rId7" imgW="3012233" imgH="1725326" progId="Visio.Drawing.15">
                    <p:embed/>
                  </p:oleObj>
                </mc:Choice>
                <mc:Fallback>
                  <p:oleObj r:id="rId7" imgW="3012233" imgH="1725326" progId="Visio.Drawing.15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20808" y="3162667"/>
                          <a:ext cx="3009900" cy="17240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349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0D2CCC5-979D-46AC-9B8F-2F165B94D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7508" y="6330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C6AC78-8653-493D-AEE4-22F0E6A79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F83A0CF-F4DE-4B45-BCC2-0D9D1BBB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808" y="31626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1848F5A-7202-4D54-8483-5614D66D1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659" y="12008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ABAAF901-E720-4AD2-8F1B-D76CA13268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698670"/>
              </p:ext>
            </p:extLst>
          </p:nvPr>
        </p:nvGraphicFramePr>
        <p:xfrm>
          <a:off x="4922659" y="1200883"/>
          <a:ext cx="6086475" cy="425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r:id="rId3" imgW="7031694" imgH="4920514" progId="Visio.Drawing.15">
                  <p:embed/>
                </p:oleObj>
              </mc:Choice>
              <mc:Fallback>
                <p:oleObj r:id="rId3" imgW="7031694" imgH="492051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2659" y="1200883"/>
                        <a:ext cx="6086475" cy="425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538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285196A-7EB6-42B2-9382-654CA3D59A1A}"/>
              </a:ext>
            </a:extLst>
          </p:cNvPr>
          <p:cNvSpPr txBox="1"/>
          <p:nvPr/>
        </p:nvSpPr>
        <p:spPr>
          <a:xfrm>
            <a:off x="344960" y="1892570"/>
            <a:ext cx="480888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GERENTE DE PROJETO: 		HARLEY DE BRITO</a:t>
            </a:r>
          </a:p>
          <a:p>
            <a:endParaRPr lang="pt-BR" sz="1600" dirty="0"/>
          </a:p>
          <a:p>
            <a:r>
              <a:rPr lang="pt-BR" sz="1600" dirty="0"/>
              <a:t>ANALISTA CHEFE: 			MARCO GOMES</a:t>
            </a:r>
          </a:p>
          <a:p>
            <a:endParaRPr lang="pt-BR" sz="1600" dirty="0"/>
          </a:p>
          <a:p>
            <a:r>
              <a:rPr lang="pt-BR" sz="1600" dirty="0"/>
              <a:t>ANALISTA DE NEGÓCIO:  	ARETHA DA SILVA</a:t>
            </a:r>
          </a:p>
          <a:p>
            <a:endParaRPr lang="pt-BR" sz="1600" dirty="0"/>
          </a:p>
          <a:p>
            <a:r>
              <a:rPr lang="pt-BR" sz="1600" dirty="0"/>
              <a:t>ANALISTA DE REQUISITOS: 	MARCUS CAMPOS</a:t>
            </a:r>
          </a:p>
          <a:p>
            <a:endParaRPr lang="pt-BR" sz="1600" dirty="0"/>
          </a:p>
          <a:p>
            <a:r>
              <a:rPr lang="pt-BR" sz="1600" dirty="0"/>
              <a:t>ANALISTA DE REQUISITOS: 	MARIANE COSTA</a:t>
            </a:r>
          </a:p>
          <a:p>
            <a:endParaRPr lang="pt-BR" sz="1600" dirty="0"/>
          </a:p>
          <a:p>
            <a:r>
              <a:rPr lang="pt-BR" sz="1600" dirty="0"/>
              <a:t>ANALISTA DE REQUISITOS: 	THAÍSA MOREIRA</a:t>
            </a:r>
          </a:p>
          <a:p>
            <a:endParaRPr lang="pt-BR" sz="1600" dirty="0"/>
          </a:p>
          <a:p>
            <a:r>
              <a:rPr lang="pt-BR" sz="1600" dirty="0"/>
              <a:t>PROJETISTA: 				PÂMELA CARVALHO</a:t>
            </a:r>
          </a:p>
          <a:p>
            <a:endParaRPr lang="pt-BR" sz="1600" dirty="0"/>
          </a:p>
          <a:p>
            <a:r>
              <a:rPr lang="pt-BR" sz="1600" dirty="0"/>
              <a:t>PROJETISTA: 				RAFAEL DE FREITAS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FF2CC57-5768-4E1D-A059-1B61D0BF28ED}"/>
              </a:ext>
            </a:extLst>
          </p:cNvPr>
          <p:cNvSpPr txBox="1"/>
          <p:nvPr/>
        </p:nvSpPr>
        <p:spPr>
          <a:xfrm>
            <a:off x="6010282" y="1892570"/>
            <a:ext cx="570380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PROJETISTA: 					LUAN GONÇALVES</a:t>
            </a:r>
          </a:p>
          <a:p>
            <a:endParaRPr lang="pt-BR" sz="1600" dirty="0"/>
          </a:p>
          <a:p>
            <a:r>
              <a:rPr lang="pt-BR" sz="1600" dirty="0"/>
              <a:t>PROJETISTA: 					RAIANNY MAGALHÃES</a:t>
            </a:r>
          </a:p>
          <a:p>
            <a:endParaRPr lang="pt-BR" sz="1600" dirty="0"/>
          </a:p>
          <a:p>
            <a:r>
              <a:rPr lang="pt-BR" sz="1600" dirty="0"/>
              <a:t>GERENTE DE CONFIGURAÇÃO: 	JÚLIO ÁLVARES</a:t>
            </a:r>
          </a:p>
          <a:p>
            <a:endParaRPr lang="pt-BR" sz="1600" dirty="0"/>
          </a:p>
          <a:p>
            <a:r>
              <a:rPr lang="pt-BR" sz="1600" dirty="0"/>
              <a:t>GERENTE DE CONFIGURAÇÃO: 	MARCO LIMA</a:t>
            </a:r>
          </a:p>
          <a:p>
            <a:endParaRPr lang="pt-BR" sz="1600" dirty="0"/>
          </a:p>
          <a:p>
            <a:r>
              <a:rPr lang="pt-BR" sz="1600" dirty="0"/>
              <a:t>PROGRAMADOR: 				ANDERSON COSTA</a:t>
            </a:r>
          </a:p>
          <a:p>
            <a:endParaRPr lang="pt-BR" sz="1600" dirty="0"/>
          </a:p>
          <a:p>
            <a:r>
              <a:rPr lang="pt-BR" sz="1600" dirty="0"/>
              <a:t>PROGRAMADOR: 				LUCAS VIEIRA</a:t>
            </a:r>
          </a:p>
          <a:p>
            <a:endParaRPr lang="pt-BR" sz="1600" dirty="0"/>
          </a:p>
          <a:p>
            <a:r>
              <a:rPr lang="pt-BR" sz="1600" dirty="0"/>
              <a:t>PROGRAMADOR: 				GUILHERME DA ROCHA</a:t>
            </a:r>
          </a:p>
          <a:p>
            <a:endParaRPr lang="pt-BR" sz="1600" dirty="0"/>
          </a:p>
          <a:p>
            <a:r>
              <a:rPr lang="pt-BR" sz="1600" dirty="0"/>
              <a:t>TESTADOR: 					EMANUEL FERREIRA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D2ED460-74B8-446E-9019-66DBDB6B0A1B}"/>
              </a:ext>
            </a:extLst>
          </p:cNvPr>
          <p:cNvSpPr txBox="1"/>
          <p:nvPr/>
        </p:nvSpPr>
        <p:spPr>
          <a:xfrm>
            <a:off x="344960" y="1057013"/>
            <a:ext cx="479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EQUIPE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7C3A91F-BF78-419A-B8E6-F461C8A83412}"/>
              </a:ext>
            </a:extLst>
          </p:cNvPr>
          <p:cNvSpPr txBox="1"/>
          <p:nvPr/>
        </p:nvSpPr>
        <p:spPr>
          <a:xfrm>
            <a:off x="1950866" y="1380178"/>
            <a:ext cx="1279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16 INTEGRANTES</a:t>
            </a:r>
          </a:p>
        </p:txBody>
      </p:sp>
    </p:spTree>
    <p:extLst>
      <p:ext uri="{BB962C8B-B14F-4D97-AF65-F5344CB8AC3E}">
        <p14:creationId xmlns:p14="http://schemas.microsoft.com/office/powerpoint/2010/main" val="243137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uiExpand="1" build="p"/>
      <p:bldP spid="4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0D2CCC5-979D-46AC-9B8F-2F165B94D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7508" y="6330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C6AC78-8653-493D-AEE4-22F0E6A79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F83A0CF-F4DE-4B45-BCC2-0D9D1BBB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808" y="31626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1848F5A-7202-4D54-8483-5614D66D1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659" y="12008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FE4D0-E8E1-404A-BEEE-C738078B0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484" y="9562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1D7AF9-5309-49C1-82FA-86BD45128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D899C4C-B820-4221-A6A5-23713857158E}"/>
              </a:ext>
            </a:extLst>
          </p:cNvPr>
          <p:cNvGrpSpPr/>
          <p:nvPr/>
        </p:nvGrpSpPr>
        <p:grpSpPr>
          <a:xfrm>
            <a:off x="5179834" y="558505"/>
            <a:ext cx="5838825" cy="5466058"/>
            <a:chOff x="5179834" y="558505"/>
            <a:chExt cx="5838825" cy="5466058"/>
          </a:xfrm>
        </p:grpSpPr>
        <p:graphicFrame>
          <p:nvGraphicFramePr>
            <p:cNvPr id="5" name="Objeto 4">
              <a:extLst>
                <a:ext uri="{FF2B5EF4-FFF2-40B4-BE49-F238E27FC236}">
                  <a16:creationId xmlns:a16="http://schemas.microsoft.com/office/drawing/2014/main" id="{2C620DC0-994E-4BFF-B057-1F933C615F0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3177028"/>
                </p:ext>
              </p:extLst>
            </p:nvPr>
          </p:nvGraphicFramePr>
          <p:xfrm>
            <a:off x="5179834" y="558505"/>
            <a:ext cx="5838825" cy="282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" r:id="rId3" imgW="6491580" imgH="3143641" progId="Visio.Drawing.15">
                    <p:embed/>
                  </p:oleObj>
                </mc:Choice>
                <mc:Fallback>
                  <p:oleObj r:id="rId3" imgW="6491580" imgH="3143641" progId="Visio.Drawing.15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9834" y="558505"/>
                          <a:ext cx="5838825" cy="28289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to 9">
              <a:extLst>
                <a:ext uri="{FF2B5EF4-FFF2-40B4-BE49-F238E27FC236}">
                  <a16:creationId xmlns:a16="http://schemas.microsoft.com/office/drawing/2014/main" id="{312B758F-A233-4772-AE7B-B0410EC5AA8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36389225"/>
                </p:ext>
              </p:extLst>
            </p:nvPr>
          </p:nvGraphicFramePr>
          <p:xfrm>
            <a:off x="5486401" y="4224338"/>
            <a:ext cx="5067300" cy="1800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4" r:id="rId5" imgW="5010427" imgH="1780285" progId="Visio.Drawing.15">
                    <p:embed/>
                  </p:oleObj>
                </mc:Choice>
                <mc:Fallback>
                  <p:oleObj r:id="rId5" imgW="5010427" imgH="1780285" progId="Visio.Drawing.15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86401" y="4224338"/>
                          <a:ext cx="5067300" cy="18002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8477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0D2CCC5-979D-46AC-9B8F-2F165B94D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7508" y="6330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C6AC78-8653-493D-AEE4-22F0E6A79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F83A0CF-F4DE-4B45-BCC2-0D9D1BBB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808" y="31626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1848F5A-7202-4D54-8483-5614D66D1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659" y="12008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FE4D0-E8E1-404A-BEEE-C738078B0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484" y="9562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1D7AF9-5309-49C1-82FA-86BD45128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F39C5E9-67F3-4C96-8D81-CF0E64C55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72" t="22224" r="32572" b="17511"/>
          <a:stretch/>
        </p:blipFill>
        <p:spPr>
          <a:xfrm>
            <a:off x="4903159" y="316286"/>
            <a:ext cx="6401101" cy="62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3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0D2CCC5-979D-46AC-9B8F-2F165B94D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7508" y="6330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6284B64-0A69-4CA6-A60A-A6DEE9D0C3E2}"/>
              </a:ext>
            </a:extLst>
          </p:cNvPr>
          <p:cNvSpPr/>
          <p:nvPr/>
        </p:nvSpPr>
        <p:spPr>
          <a:xfrm>
            <a:off x="4088292" y="0"/>
            <a:ext cx="81037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C6AC78-8653-493D-AEE4-22F0E6A79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F83A0CF-F4DE-4B45-BCC2-0D9D1BBB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808" y="31626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1848F5A-7202-4D54-8483-5614D66D1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659" y="12008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FE4D0-E8E1-404A-BEEE-C738078B0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484" y="9562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1D7AF9-5309-49C1-82FA-86BD45128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A57DBFAC-20D4-457A-9917-57D3B678F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703732"/>
              </p:ext>
            </p:extLst>
          </p:nvPr>
        </p:nvGraphicFramePr>
        <p:xfrm>
          <a:off x="6096000" y="110350"/>
          <a:ext cx="1755085" cy="32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5085">
                  <a:extLst>
                    <a:ext uri="{9D8B030D-6E8A-4147-A177-3AD203B41FA5}">
                      <a16:colId xmlns:a16="http://schemas.microsoft.com/office/drawing/2014/main" val="3749956521"/>
                    </a:ext>
                  </a:extLst>
                </a:gridCol>
              </a:tblGrid>
              <a:tr h="301890">
                <a:tc>
                  <a:txBody>
                    <a:bodyPr/>
                    <a:lstStyle/>
                    <a:p>
                      <a:r>
                        <a:rPr lang="pt-BR" sz="1500" dirty="0"/>
                        <a:t>Produto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238773711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rgbClr val="32A041"/>
                          </a:solidFill>
                        </a:rPr>
                        <a:t>idProduto</a:t>
                      </a:r>
                      <a:r>
                        <a:rPr lang="pt-BR" sz="1000" dirty="0"/>
                        <a:t> INT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475618116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nome VARCHAR(50)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240917671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/>
                        <a:t>preco_custo</a:t>
                      </a:r>
                      <a:r>
                        <a:rPr lang="pt-BR" sz="1000" dirty="0"/>
                        <a:t> FLOAT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006722506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margem FLOAT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738712568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/>
                        <a:t>preco_final</a:t>
                      </a:r>
                      <a:r>
                        <a:rPr lang="pt-BR" sz="1000" dirty="0"/>
                        <a:t> FLOAT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073874788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quantidade INT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658274203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/>
                        <a:t>codigo_barras</a:t>
                      </a:r>
                      <a:r>
                        <a:rPr lang="pt-BR" sz="1000" dirty="0"/>
                        <a:t> VARCHAR(45)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083930918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observação VARCHAR(100)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291108441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rgbClr val="0070C0"/>
                          </a:solidFill>
                        </a:rPr>
                        <a:t>idFornecedor</a:t>
                      </a:r>
                      <a:r>
                        <a:rPr lang="pt-BR" sz="1000" dirty="0"/>
                        <a:t> INT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1253992059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rgbClr val="0070C0"/>
                          </a:solidFill>
                        </a:rPr>
                        <a:t>idForma_Pagamento</a:t>
                      </a:r>
                      <a:r>
                        <a:rPr lang="pt-BR" sz="10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pt-BR" sz="1000" dirty="0"/>
                        <a:t>INT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1947178154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03A8BAAC-7757-4AC5-A79B-B3944A80D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292395"/>
              </p:ext>
            </p:extLst>
          </p:nvPr>
        </p:nvGraphicFramePr>
        <p:xfrm>
          <a:off x="9858793" y="123595"/>
          <a:ext cx="1755084" cy="2682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5084">
                  <a:extLst>
                    <a:ext uri="{9D8B030D-6E8A-4147-A177-3AD203B41FA5}">
                      <a16:colId xmlns:a16="http://schemas.microsoft.com/office/drawing/2014/main" val="3749956521"/>
                    </a:ext>
                  </a:extLst>
                </a:gridCol>
              </a:tblGrid>
              <a:tr h="301890">
                <a:tc>
                  <a:txBody>
                    <a:bodyPr/>
                    <a:lstStyle/>
                    <a:p>
                      <a:r>
                        <a:rPr lang="pt-BR" sz="1500" dirty="0"/>
                        <a:t>Cliente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238773711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rgbClr val="32A041"/>
                          </a:solidFill>
                        </a:rPr>
                        <a:t>idCliente</a:t>
                      </a:r>
                      <a:r>
                        <a:rPr lang="pt-BR" sz="1000" dirty="0"/>
                        <a:t> INT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475618116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nome VARCHAR(60)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240917671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/>
                        <a:t>cpf</a:t>
                      </a:r>
                      <a:r>
                        <a:rPr lang="pt-BR" sz="1000" dirty="0"/>
                        <a:t>  VARCHAR(11)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006722506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/>
                        <a:t>rg</a:t>
                      </a:r>
                      <a:r>
                        <a:rPr lang="pt-BR" sz="1000" dirty="0"/>
                        <a:t> VARCHAR(11)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738712568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rua VARCHAR(60)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073874788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bairro VARCHAR(45)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658274203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cidade VARCHAR(45)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083930918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telefone VARCHAR(11)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291108441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F44B65C7-D513-425D-BA3A-F049FB055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04943"/>
              </p:ext>
            </p:extLst>
          </p:nvPr>
        </p:nvGraphicFramePr>
        <p:xfrm>
          <a:off x="4227194" y="120802"/>
          <a:ext cx="1755084" cy="2682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5084">
                  <a:extLst>
                    <a:ext uri="{9D8B030D-6E8A-4147-A177-3AD203B41FA5}">
                      <a16:colId xmlns:a16="http://schemas.microsoft.com/office/drawing/2014/main" val="3749956521"/>
                    </a:ext>
                  </a:extLst>
                </a:gridCol>
              </a:tblGrid>
              <a:tr h="301890">
                <a:tc>
                  <a:txBody>
                    <a:bodyPr/>
                    <a:lstStyle/>
                    <a:p>
                      <a:r>
                        <a:rPr lang="pt-BR" sz="1500" dirty="0"/>
                        <a:t>Fornecedor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238773711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rgbClr val="00B050"/>
                          </a:solidFill>
                        </a:rPr>
                        <a:t>idFornecedor</a:t>
                      </a:r>
                      <a:r>
                        <a:rPr lang="pt-BR" sz="1000" dirty="0"/>
                        <a:t> INT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475618116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/>
                        <a:t>razao_social</a:t>
                      </a:r>
                      <a:r>
                        <a:rPr lang="pt-BR" sz="1000" dirty="0"/>
                        <a:t> VARCHAR(45)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240917671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/>
                        <a:t>Cnpj</a:t>
                      </a:r>
                      <a:r>
                        <a:rPr lang="pt-BR" sz="1000" dirty="0"/>
                        <a:t> VARCHAR(13)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006722506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Rua VARCHAR(60)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738712568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Bairro VARCHAR(45)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073874788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Cidade VARCHAR(45)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658274203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Telefone VARCHAR(12)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083930918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rgbClr val="0070C0"/>
                          </a:solidFill>
                        </a:rPr>
                        <a:t>ifForma_Pagamento</a:t>
                      </a:r>
                      <a:r>
                        <a:rPr lang="pt-BR" sz="10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pt-BR" sz="1000" dirty="0"/>
                        <a:t>INT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291108441"/>
                  </a:ext>
                </a:extLst>
              </a:tr>
            </a:tbl>
          </a:graphicData>
        </a:graphic>
      </p:graphicFrame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BF458588-0B92-4D45-81E4-BFC344D76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479679"/>
              </p:ext>
            </p:extLst>
          </p:nvPr>
        </p:nvGraphicFramePr>
        <p:xfrm>
          <a:off x="7999860" y="110350"/>
          <a:ext cx="1755084" cy="3574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5084">
                  <a:extLst>
                    <a:ext uri="{9D8B030D-6E8A-4147-A177-3AD203B41FA5}">
                      <a16:colId xmlns:a16="http://schemas.microsoft.com/office/drawing/2014/main" val="3749956521"/>
                    </a:ext>
                  </a:extLst>
                </a:gridCol>
              </a:tblGrid>
              <a:tr h="301890">
                <a:tc>
                  <a:txBody>
                    <a:bodyPr/>
                    <a:lstStyle/>
                    <a:p>
                      <a:r>
                        <a:rPr lang="pt-BR" sz="1500" dirty="0"/>
                        <a:t>Funcionário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238773711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rgbClr val="00B050"/>
                          </a:solidFill>
                        </a:rPr>
                        <a:t>idFuuncionario</a:t>
                      </a:r>
                      <a:r>
                        <a:rPr lang="pt-BR" sz="1000" dirty="0"/>
                        <a:t> INT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475618116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nome VARCHAR(60)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240917671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/>
                        <a:t>usuario</a:t>
                      </a:r>
                      <a:r>
                        <a:rPr lang="pt-BR" sz="1000" dirty="0"/>
                        <a:t> VARCHAR(45)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006722506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senha VARCHAR(45)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738712568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/>
                        <a:t>cpf</a:t>
                      </a:r>
                      <a:r>
                        <a:rPr lang="pt-BR" sz="1000" dirty="0"/>
                        <a:t> VARCHAR(11)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073874788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/>
                        <a:t>rg</a:t>
                      </a:r>
                      <a:r>
                        <a:rPr lang="pt-BR" sz="1000" dirty="0"/>
                        <a:t> VARCHAR(11)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658274203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rua VARCHAR(60)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083930918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cidade VARCHAR(45)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291108441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/>
                        <a:t>cep</a:t>
                      </a:r>
                      <a:r>
                        <a:rPr lang="pt-BR" sz="1000" dirty="0"/>
                        <a:t> VARCHAR(8)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1253992059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telefone VARCHAR(11)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1947178154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salario FLOAT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3145647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12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22D6E4F-0081-4789-B153-4375BF2E795A}"/>
              </a:ext>
            </a:extLst>
          </p:cNvPr>
          <p:cNvSpPr/>
          <p:nvPr/>
        </p:nvSpPr>
        <p:spPr>
          <a:xfrm>
            <a:off x="4088292" y="0"/>
            <a:ext cx="81037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0D2CCC5-979D-46AC-9B8F-2F165B94D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7508" y="6330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C6AC78-8653-493D-AEE4-22F0E6A79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1848F5A-7202-4D54-8483-5614D66D1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659" y="12008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1D7AF9-5309-49C1-82FA-86BD45128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BC8A12E0-FF12-4A7E-BA18-B9D09C941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397213"/>
              </p:ext>
            </p:extLst>
          </p:nvPr>
        </p:nvGraphicFramePr>
        <p:xfrm>
          <a:off x="4922659" y="745168"/>
          <a:ext cx="1925126" cy="896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126">
                  <a:extLst>
                    <a:ext uri="{9D8B030D-6E8A-4147-A177-3AD203B41FA5}">
                      <a16:colId xmlns:a16="http://schemas.microsoft.com/office/drawing/2014/main" val="3749956521"/>
                    </a:ext>
                  </a:extLst>
                </a:gridCol>
              </a:tblGrid>
              <a:tr h="301890">
                <a:tc>
                  <a:txBody>
                    <a:bodyPr/>
                    <a:lstStyle/>
                    <a:p>
                      <a:r>
                        <a:rPr lang="pt-BR" sz="1500" dirty="0" err="1"/>
                        <a:t>Forma_Pagamento</a:t>
                      </a:r>
                      <a:endParaRPr lang="pt-BR" sz="1500" dirty="0"/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238773711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rgbClr val="00B050"/>
                          </a:solidFill>
                        </a:rPr>
                        <a:t>idForma_Pagamento</a:t>
                      </a:r>
                      <a:r>
                        <a:rPr lang="pt-BR" sz="1000" dirty="0"/>
                        <a:t> INT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475618116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nome VARCHAR(45)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240917671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53E8F2F7-39ED-4B1D-82CC-ED7BB0B8E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062174"/>
              </p:ext>
            </p:extLst>
          </p:nvPr>
        </p:nvGraphicFramePr>
        <p:xfrm>
          <a:off x="8573945" y="745168"/>
          <a:ext cx="1889541" cy="2384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541">
                  <a:extLst>
                    <a:ext uri="{9D8B030D-6E8A-4147-A177-3AD203B41FA5}">
                      <a16:colId xmlns:a16="http://schemas.microsoft.com/office/drawing/2014/main" val="3749956521"/>
                    </a:ext>
                  </a:extLst>
                </a:gridCol>
              </a:tblGrid>
              <a:tr h="301890">
                <a:tc>
                  <a:txBody>
                    <a:bodyPr/>
                    <a:lstStyle/>
                    <a:p>
                      <a:r>
                        <a:rPr lang="pt-BR" sz="1500" dirty="0" err="1"/>
                        <a:t>PlanoContas_Capa</a:t>
                      </a:r>
                      <a:endParaRPr lang="pt-BR" sz="1500" dirty="0"/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238773711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rgbClr val="32A041"/>
                          </a:solidFill>
                        </a:rPr>
                        <a:t>idPlanoContas_Capa</a:t>
                      </a:r>
                      <a:r>
                        <a:rPr lang="pt-BR" sz="1000" dirty="0"/>
                        <a:t> INT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475618116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data DATE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240917671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entrada  CHAR(1)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006722506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/>
                        <a:t>idForma_Pagamento</a:t>
                      </a:r>
                      <a:r>
                        <a:rPr lang="pt-BR" sz="1000" dirty="0"/>
                        <a:t> INT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738712568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rgbClr val="0070C0"/>
                          </a:solidFill>
                        </a:rPr>
                        <a:t>idFornecedor</a:t>
                      </a:r>
                      <a:r>
                        <a:rPr lang="pt-BR" sz="1000" dirty="0"/>
                        <a:t> INT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073874788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rgbClr val="0070C0"/>
                          </a:solidFill>
                        </a:rPr>
                        <a:t>situacao</a:t>
                      </a:r>
                      <a:r>
                        <a:rPr lang="pt-BR" sz="1000" dirty="0"/>
                        <a:t> CHAR(1)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658274203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/>
                        <a:t>Valor_total</a:t>
                      </a:r>
                      <a:r>
                        <a:rPr lang="pt-BR" sz="1000" dirty="0"/>
                        <a:t> FLOAT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083930918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CEC1A846-C6CF-43E9-A137-FC05A3D10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561657"/>
              </p:ext>
            </p:extLst>
          </p:nvPr>
        </p:nvGraphicFramePr>
        <p:xfrm>
          <a:off x="8573945" y="4732946"/>
          <a:ext cx="1889541" cy="1492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541">
                  <a:extLst>
                    <a:ext uri="{9D8B030D-6E8A-4147-A177-3AD203B41FA5}">
                      <a16:colId xmlns:a16="http://schemas.microsoft.com/office/drawing/2014/main" val="3749956521"/>
                    </a:ext>
                  </a:extLst>
                </a:gridCol>
              </a:tblGrid>
              <a:tr h="301890">
                <a:tc>
                  <a:txBody>
                    <a:bodyPr/>
                    <a:lstStyle/>
                    <a:p>
                      <a:r>
                        <a:rPr lang="pt-BR" sz="1500" dirty="0" err="1"/>
                        <a:t>PlanoContas_Itens</a:t>
                      </a:r>
                      <a:endParaRPr lang="pt-BR" sz="1500" dirty="0"/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238773711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rgbClr val="32A041"/>
                          </a:solidFill>
                        </a:rPr>
                        <a:t>idPlanoContas_Itens</a:t>
                      </a:r>
                      <a:r>
                        <a:rPr lang="pt-BR" sz="1000" dirty="0"/>
                        <a:t> INT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475618116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rgbClr val="0070C0"/>
                          </a:solidFill>
                        </a:rPr>
                        <a:t>idPlanoContas_Capa</a:t>
                      </a:r>
                      <a:r>
                        <a:rPr lang="pt-BR" sz="10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pt-BR" sz="1000" dirty="0"/>
                        <a:t>DATE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240917671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rgbClr val="0070C0"/>
                          </a:solidFill>
                        </a:rPr>
                        <a:t>idProduto</a:t>
                      </a:r>
                      <a:r>
                        <a:rPr lang="pt-BR" sz="1000" dirty="0"/>
                        <a:t>  CHAR(1)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006722506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quantidade INT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738712568"/>
                  </a:ext>
                </a:extLst>
              </a:tr>
            </a:tbl>
          </a:graphicData>
        </a:graphic>
      </p:graphicFrame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02A6310B-C3CC-46B4-878B-B571A789CB2C}"/>
              </a:ext>
            </a:extLst>
          </p:cNvPr>
          <p:cNvCxnSpPr/>
          <p:nvPr/>
        </p:nvCxnSpPr>
        <p:spPr>
          <a:xfrm>
            <a:off x="6847785" y="1351215"/>
            <a:ext cx="1726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6A7E045F-4BC0-4AD4-88F6-6C15A036BCF9}"/>
              </a:ext>
            </a:extLst>
          </p:cNvPr>
          <p:cNvCxnSpPr/>
          <p:nvPr/>
        </p:nvCxnSpPr>
        <p:spPr>
          <a:xfrm>
            <a:off x="6922551" y="1240421"/>
            <a:ext cx="0" cy="2288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E9FD7A8-E0FE-4755-BE08-26D74453B718}"/>
              </a:ext>
            </a:extLst>
          </p:cNvPr>
          <p:cNvCxnSpPr/>
          <p:nvPr/>
        </p:nvCxnSpPr>
        <p:spPr>
          <a:xfrm>
            <a:off x="6979701" y="1236806"/>
            <a:ext cx="0" cy="2288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E4E96A53-B790-41A6-B519-714F57E466A0}"/>
              </a:ext>
            </a:extLst>
          </p:cNvPr>
          <p:cNvCxnSpPr/>
          <p:nvPr/>
        </p:nvCxnSpPr>
        <p:spPr>
          <a:xfrm>
            <a:off x="8442028" y="1236806"/>
            <a:ext cx="0" cy="2288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3B9D1DA2-DC08-470A-A710-020AE99ED4CC}"/>
              </a:ext>
            </a:extLst>
          </p:cNvPr>
          <p:cNvCxnSpPr>
            <a:cxnSpLocks/>
          </p:cNvCxnSpPr>
          <p:nvPr/>
        </p:nvCxnSpPr>
        <p:spPr>
          <a:xfrm flipH="1">
            <a:off x="8443376" y="1236806"/>
            <a:ext cx="130569" cy="1144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63B373A-C96C-4593-90E4-A75FEBCEE0E3}"/>
              </a:ext>
            </a:extLst>
          </p:cNvPr>
          <p:cNvCxnSpPr>
            <a:cxnSpLocks/>
          </p:cNvCxnSpPr>
          <p:nvPr/>
        </p:nvCxnSpPr>
        <p:spPr>
          <a:xfrm flipH="1" flipV="1">
            <a:off x="8442028" y="1358754"/>
            <a:ext cx="142779" cy="719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588E8246-D696-4986-88BA-9E33DA4E40A8}"/>
              </a:ext>
            </a:extLst>
          </p:cNvPr>
          <p:cNvGrpSpPr/>
          <p:nvPr/>
        </p:nvGrpSpPr>
        <p:grpSpPr>
          <a:xfrm>
            <a:off x="9417681" y="3152883"/>
            <a:ext cx="236357" cy="1593963"/>
            <a:chOff x="10238955" y="2734787"/>
            <a:chExt cx="236357" cy="1593963"/>
          </a:xfrm>
        </p:grpSpPr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12EF656D-2064-4C21-94E3-94C7A2704655}"/>
                </a:ext>
              </a:extLst>
            </p:cNvPr>
            <p:cNvCxnSpPr>
              <a:cxnSpLocks/>
            </p:cNvCxnSpPr>
            <p:nvPr/>
          </p:nvCxnSpPr>
          <p:spPr>
            <a:xfrm>
              <a:off x="10360902" y="2734787"/>
              <a:ext cx="0" cy="1583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CB4981D7-AD7D-415D-9940-0D5408BB48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8955" y="2807812"/>
              <a:ext cx="2288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D5937ACC-CC52-4C9C-8659-2708CF5A34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2570" y="2864962"/>
              <a:ext cx="2288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6DB3D471-D238-4A28-8D54-D9DA52171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6495" y="4185971"/>
              <a:ext cx="2288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675B1C67-F336-4139-B5AB-B774FCB085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60903" y="4187319"/>
              <a:ext cx="114408" cy="1305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19A33B2C-BB0F-4014-B833-F1FC205D4E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1386" y="4185971"/>
              <a:ext cx="71978" cy="142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722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B7D04A58-8538-47F1-A86A-5910F34BF73B}"/>
              </a:ext>
            </a:extLst>
          </p:cNvPr>
          <p:cNvSpPr/>
          <p:nvPr/>
        </p:nvSpPr>
        <p:spPr>
          <a:xfrm>
            <a:off x="4088292" y="0"/>
            <a:ext cx="81037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0D2CCC5-979D-46AC-9B8F-2F165B94D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7508" y="6330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C6AC78-8653-493D-AEE4-22F0E6A79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F83A0CF-F4DE-4B45-BCC2-0D9D1BBB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808" y="31626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1848F5A-7202-4D54-8483-5614D66D1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659" y="12008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FE4D0-E8E1-404A-BEEE-C738078B0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484" y="9562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1D7AF9-5309-49C1-82FA-86BD45128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3E51FAA2-2002-40D6-BE2F-A7331888B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411747"/>
              </p:ext>
            </p:extLst>
          </p:nvPr>
        </p:nvGraphicFramePr>
        <p:xfrm>
          <a:off x="4922659" y="948333"/>
          <a:ext cx="1889541" cy="1492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541">
                  <a:extLst>
                    <a:ext uri="{9D8B030D-6E8A-4147-A177-3AD203B41FA5}">
                      <a16:colId xmlns:a16="http://schemas.microsoft.com/office/drawing/2014/main" val="3749956521"/>
                    </a:ext>
                  </a:extLst>
                </a:gridCol>
              </a:tblGrid>
              <a:tr h="301890">
                <a:tc>
                  <a:txBody>
                    <a:bodyPr/>
                    <a:lstStyle/>
                    <a:p>
                      <a:r>
                        <a:rPr lang="pt-BR" sz="1500" dirty="0" err="1"/>
                        <a:t>Venda_Itens</a:t>
                      </a:r>
                      <a:endParaRPr lang="pt-BR" sz="1500" dirty="0"/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238773711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rgbClr val="32A041"/>
                          </a:solidFill>
                        </a:rPr>
                        <a:t>idVenda_Itens</a:t>
                      </a:r>
                      <a:r>
                        <a:rPr lang="pt-BR" sz="1000" dirty="0"/>
                        <a:t> INT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475618116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rgbClr val="0070C0"/>
                          </a:solidFill>
                        </a:rPr>
                        <a:t>idVenda_Capa</a:t>
                      </a:r>
                      <a:r>
                        <a:rPr lang="pt-BR" sz="10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pt-BR" sz="1000" dirty="0"/>
                        <a:t>INT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240917671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rgbClr val="0070C0"/>
                          </a:solidFill>
                        </a:rPr>
                        <a:t>idProduto</a:t>
                      </a:r>
                      <a:r>
                        <a:rPr lang="pt-BR" sz="1000" dirty="0"/>
                        <a:t>  INT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006722506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quantidade INT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738712568"/>
                  </a:ext>
                </a:extLst>
              </a:tr>
            </a:tbl>
          </a:graphicData>
        </a:graphic>
      </p:graphicFrame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68421C07-F259-45F0-9BE5-1E60FCE74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64112"/>
              </p:ext>
            </p:extLst>
          </p:nvPr>
        </p:nvGraphicFramePr>
        <p:xfrm>
          <a:off x="8549091" y="956291"/>
          <a:ext cx="1889541" cy="2979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541">
                  <a:extLst>
                    <a:ext uri="{9D8B030D-6E8A-4147-A177-3AD203B41FA5}">
                      <a16:colId xmlns:a16="http://schemas.microsoft.com/office/drawing/2014/main" val="3749956521"/>
                    </a:ext>
                  </a:extLst>
                </a:gridCol>
              </a:tblGrid>
              <a:tr h="301890">
                <a:tc>
                  <a:txBody>
                    <a:bodyPr/>
                    <a:lstStyle/>
                    <a:p>
                      <a:r>
                        <a:rPr lang="pt-BR" sz="1500" dirty="0" err="1"/>
                        <a:t>Venda_Capa</a:t>
                      </a:r>
                      <a:endParaRPr lang="pt-BR" sz="1500" dirty="0"/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238773711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rgbClr val="32A041"/>
                          </a:solidFill>
                        </a:rPr>
                        <a:t>idVenda_Capa</a:t>
                      </a:r>
                      <a:r>
                        <a:rPr lang="pt-BR" sz="1000" dirty="0"/>
                        <a:t> INT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475618116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data DATE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240917671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rgbClr val="0070C0"/>
                          </a:solidFill>
                        </a:rPr>
                        <a:t>idForma_Pagamento</a:t>
                      </a:r>
                      <a:r>
                        <a:rPr lang="pt-BR" sz="10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pt-BR" sz="1000" dirty="0"/>
                        <a:t>INT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006722506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rgbClr val="0070C0"/>
                          </a:solidFill>
                        </a:rPr>
                        <a:t>idCliente</a:t>
                      </a:r>
                      <a:r>
                        <a:rPr lang="pt-BR" sz="1000" dirty="0"/>
                        <a:t> INT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738712568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/>
                        <a:t>valor_total</a:t>
                      </a:r>
                      <a:r>
                        <a:rPr lang="pt-BR" sz="1000" dirty="0"/>
                        <a:t> FLOAT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3795935913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status CHAR(1)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559744732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/>
                        <a:t>pre_venda</a:t>
                      </a:r>
                      <a:r>
                        <a:rPr lang="pt-BR" sz="1000" dirty="0"/>
                        <a:t> CHAR(1)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4151305720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/>
                        <a:t>comanda VARCHAR(15)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2998960412"/>
                  </a:ext>
                </a:extLst>
              </a:tr>
              <a:tr h="297512"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rgbClr val="0070C0"/>
                          </a:solidFill>
                        </a:rPr>
                        <a:t>idFuncionario</a:t>
                      </a:r>
                      <a:r>
                        <a:rPr lang="pt-BR" sz="1000" dirty="0"/>
                        <a:t> INT</a:t>
                      </a:r>
                    </a:p>
                  </a:txBody>
                  <a:tcPr marL="73360" marR="73360" marT="36680" marB="36680"/>
                </a:tc>
                <a:extLst>
                  <a:ext uri="{0D108BD9-81ED-4DB2-BD59-A6C34878D82A}">
                    <a16:rowId xmlns:a16="http://schemas.microsoft.com/office/drawing/2014/main" val="3728059669"/>
                  </a:ext>
                </a:extLst>
              </a:tr>
            </a:tbl>
          </a:graphicData>
        </a:graphic>
      </p:graphicFrame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21A5BF1A-9B1E-4B20-847A-93B40C3C707C}"/>
              </a:ext>
            </a:extLst>
          </p:cNvPr>
          <p:cNvCxnSpPr/>
          <p:nvPr/>
        </p:nvCxnSpPr>
        <p:spPr>
          <a:xfrm>
            <a:off x="6812200" y="1838058"/>
            <a:ext cx="1726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F4593168-5564-46F3-A4D9-FB2B0F7258AA}"/>
              </a:ext>
            </a:extLst>
          </p:cNvPr>
          <p:cNvCxnSpPr/>
          <p:nvPr/>
        </p:nvCxnSpPr>
        <p:spPr>
          <a:xfrm>
            <a:off x="6886966" y="1727264"/>
            <a:ext cx="0" cy="2288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54232017-6F6E-4003-A1E0-ABAFBC358FC0}"/>
              </a:ext>
            </a:extLst>
          </p:cNvPr>
          <p:cNvCxnSpPr/>
          <p:nvPr/>
        </p:nvCxnSpPr>
        <p:spPr>
          <a:xfrm>
            <a:off x="6944116" y="1723649"/>
            <a:ext cx="0" cy="2288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0845DEB-0828-408A-87B5-9435E5BC7422}"/>
              </a:ext>
            </a:extLst>
          </p:cNvPr>
          <p:cNvCxnSpPr/>
          <p:nvPr/>
        </p:nvCxnSpPr>
        <p:spPr>
          <a:xfrm>
            <a:off x="8406443" y="1723649"/>
            <a:ext cx="0" cy="2288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5D6CBAA1-426F-42A1-88CF-84A3F58AB0F6}"/>
              </a:ext>
            </a:extLst>
          </p:cNvPr>
          <p:cNvCxnSpPr>
            <a:cxnSpLocks/>
          </p:cNvCxnSpPr>
          <p:nvPr/>
        </p:nvCxnSpPr>
        <p:spPr>
          <a:xfrm flipH="1">
            <a:off x="8407791" y="1723649"/>
            <a:ext cx="130569" cy="1144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ACCC941-2801-4045-BAC1-1ADFCDD6CE3C}"/>
              </a:ext>
            </a:extLst>
          </p:cNvPr>
          <p:cNvCxnSpPr>
            <a:cxnSpLocks/>
          </p:cNvCxnSpPr>
          <p:nvPr/>
        </p:nvCxnSpPr>
        <p:spPr>
          <a:xfrm flipH="1" flipV="1">
            <a:off x="8406443" y="1845597"/>
            <a:ext cx="142779" cy="719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32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FE53D488-A468-4FC1-85B8-A92028D75315}"/>
              </a:ext>
            </a:extLst>
          </p:cNvPr>
          <p:cNvSpPr/>
          <p:nvPr/>
        </p:nvSpPr>
        <p:spPr>
          <a:xfrm>
            <a:off x="4088292" y="0"/>
            <a:ext cx="81037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254911" y="2989645"/>
            <a:ext cx="357847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solidFill>
                  <a:schemeClr val="bg1"/>
                </a:solidFill>
              </a:rPr>
              <a:t>ARTEFATOS DE PROJETO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0D2CCC5-979D-46AC-9B8F-2F165B94D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7508" y="6330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C6AC78-8653-493D-AEE4-22F0E6A79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F83A0CF-F4DE-4B45-BCC2-0D9D1BBB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808" y="31626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1848F5A-7202-4D54-8483-5614D66D1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659" y="12008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FE4D0-E8E1-404A-BEEE-C738078B0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484" y="9562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B1D7AF9-5309-49C1-82FA-86BD45128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170BB1F9-D2C5-4469-87DF-0F06397F2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724032"/>
              </p:ext>
            </p:extLst>
          </p:nvPr>
        </p:nvGraphicFramePr>
        <p:xfrm>
          <a:off x="5953253" y="2190139"/>
          <a:ext cx="1150292" cy="2218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292">
                  <a:extLst>
                    <a:ext uri="{9D8B030D-6E8A-4147-A177-3AD203B41FA5}">
                      <a16:colId xmlns:a16="http://schemas.microsoft.com/office/drawing/2014/main" val="3749956521"/>
                    </a:ext>
                  </a:extLst>
                </a:gridCol>
              </a:tblGrid>
              <a:tr h="202428">
                <a:tc>
                  <a:txBody>
                    <a:bodyPr/>
                    <a:lstStyle/>
                    <a:p>
                      <a:r>
                        <a:rPr lang="pt-BR" sz="1000" dirty="0"/>
                        <a:t>Produto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4238773711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 err="1">
                          <a:solidFill>
                            <a:srgbClr val="32A041"/>
                          </a:solidFill>
                        </a:rPr>
                        <a:t>idProduto</a:t>
                      </a:r>
                      <a:r>
                        <a:rPr lang="pt-BR" sz="700" dirty="0"/>
                        <a:t> INT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2475618116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/>
                        <a:t>nome VARCHAR(50)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2240917671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 err="1"/>
                        <a:t>preco_custo</a:t>
                      </a:r>
                      <a:r>
                        <a:rPr lang="pt-BR" sz="700" dirty="0"/>
                        <a:t> FLOAT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4006722506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/>
                        <a:t>margem FLOAT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738712568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 err="1"/>
                        <a:t>preco_final</a:t>
                      </a:r>
                      <a:r>
                        <a:rPr lang="pt-BR" sz="700" dirty="0"/>
                        <a:t> FLOAT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4073874788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/>
                        <a:t>quantidade INT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2658274203"/>
                  </a:ext>
                </a:extLst>
              </a:tr>
              <a:tr h="253877">
                <a:tc>
                  <a:txBody>
                    <a:bodyPr/>
                    <a:lstStyle/>
                    <a:p>
                      <a:r>
                        <a:rPr lang="pt-BR" sz="700" dirty="0" err="1"/>
                        <a:t>codigo_barras</a:t>
                      </a:r>
                      <a:r>
                        <a:rPr lang="pt-BR" sz="700" dirty="0"/>
                        <a:t> VARCHAR(45)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2083930918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/>
                        <a:t>observação VARCHAR(100)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4291108441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 err="1">
                          <a:solidFill>
                            <a:srgbClr val="0070C0"/>
                          </a:solidFill>
                        </a:rPr>
                        <a:t>idFornecedor</a:t>
                      </a:r>
                      <a:r>
                        <a:rPr lang="pt-BR" sz="700" dirty="0"/>
                        <a:t> INT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1253992059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 err="1">
                          <a:solidFill>
                            <a:srgbClr val="0070C0"/>
                          </a:solidFill>
                        </a:rPr>
                        <a:t>idForma_Pagamento</a:t>
                      </a:r>
                      <a:r>
                        <a:rPr lang="pt-BR" sz="7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pt-BR" sz="700" dirty="0"/>
                        <a:t>INT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1947178154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863E9E7A-7062-4EB0-8B79-9BAA40D93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06136"/>
              </p:ext>
            </p:extLst>
          </p:nvPr>
        </p:nvGraphicFramePr>
        <p:xfrm>
          <a:off x="4586588" y="828965"/>
          <a:ext cx="1150291" cy="1762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291">
                  <a:extLst>
                    <a:ext uri="{9D8B030D-6E8A-4147-A177-3AD203B41FA5}">
                      <a16:colId xmlns:a16="http://schemas.microsoft.com/office/drawing/2014/main" val="3749956521"/>
                    </a:ext>
                  </a:extLst>
                </a:gridCol>
              </a:tblGrid>
              <a:tr h="202428">
                <a:tc>
                  <a:txBody>
                    <a:bodyPr/>
                    <a:lstStyle/>
                    <a:p>
                      <a:r>
                        <a:rPr lang="pt-BR" sz="1000" dirty="0"/>
                        <a:t>Cliente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4238773711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 err="1">
                          <a:solidFill>
                            <a:srgbClr val="32A041"/>
                          </a:solidFill>
                        </a:rPr>
                        <a:t>idCliente</a:t>
                      </a:r>
                      <a:r>
                        <a:rPr lang="pt-BR" sz="700" dirty="0"/>
                        <a:t> INT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2475618116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/>
                        <a:t>nome VARCHAR(60)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2240917671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 err="1"/>
                        <a:t>cpf</a:t>
                      </a:r>
                      <a:r>
                        <a:rPr lang="pt-BR" sz="700" dirty="0"/>
                        <a:t>  VARCHAR(11)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4006722506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 err="1"/>
                        <a:t>rg</a:t>
                      </a:r>
                      <a:r>
                        <a:rPr lang="pt-BR" sz="700" dirty="0"/>
                        <a:t> VARCHAR(11)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738712568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/>
                        <a:t>rua VARCHAR(60)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4073874788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/>
                        <a:t>bairro VARCHAR(45)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2658274203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/>
                        <a:t>cidade VARCHAR(45)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2083930918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/>
                        <a:t>telefone VARCHAR(11)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4291108441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44ED15F6-C79A-4BAA-8B0F-8CA1A1052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335433"/>
              </p:ext>
            </p:extLst>
          </p:nvPr>
        </p:nvGraphicFramePr>
        <p:xfrm>
          <a:off x="5911840" y="231865"/>
          <a:ext cx="1150291" cy="1762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291">
                  <a:extLst>
                    <a:ext uri="{9D8B030D-6E8A-4147-A177-3AD203B41FA5}">
                      <a16:colId xmlns:a16="http://schemas.microsoft.com/office/drawing/2014/main" val="3749956521"/>
                    </a:ext>
                  </a:extLst>
                </a:gridCol>
              </a:tblGrid>
              <a:tr h="202428">
                <a:tc>
                  <a:txBody>
                    <a:bodyPr/>
                    <a:lstStyle/>
                    <a:p>
                      <a:r>
                        <a:rPr lang="pt-BR" sz="1000" dirty="0"/>
                        <a:t>Fornecedor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4238773711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 err="1">
                          <a:solidFill>
                            <a:srgbClr val="00B050"/>
                          </a:solidFill>
                        </a:rPr>
                        <a:t>idFornecedor</a:t>
                      </a:r>
                      <a:r>
                        <a:rPr lang="pt-BR" sz="700" dirty="0"/>
                        <a:t> INT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2475618116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 err="1"/>
                        <a:t>razao_social</a:t>
                      </a:r>
                      <a:r>
                        <a:rPr lang="pt-BR" sz="700" dirty="0"/>
                        <a:t> VARCHAR(45)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2240917671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 err="1"/>
                        <a:t>Cnpj</a:t>
                      </a:r>
                      <a:r>
                        <a:rPr lang="pt-BR" sz="700" dirty="0"/>
                        <a:t> VARCHAR(13)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4006722506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/>
                        <a:t>Rua VARCHAR(60)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738712568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/>
                        <a:t>Bairro VARCHAR(45)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4073874788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/>
                        <a:t>Cidade VARCHAR(45)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2658274203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/>
                        <a:t>Telefone VARCHAR(12)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2083930918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 err="1">
                          <a:solidFill>
                            <a:srgbClr val="0070C0"/>
                          </a:solidFill>
                        </a:rPr>
                        <a:t>ifForma_Pagamento</a:t>
                      </a:r>
                      <a:r>
                        <a:rPr lang="pt-BR" sz="7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pt-BR" sz="700" dirty="0"/>
                        <a:t>INT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4291108441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2DC99515-149C-4B84-BAB6-2CF3F327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327525"/>
              </p:ext>
            </p:extLst>
          </p:nvPr>
        </p:nvGraphicFramePr>
        <p:xfrm>
          <a:off x="8291038" y="3874741"/>
          <a:ext cx="1150291" cy="2347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291">
                  <a:extLst>
                    <a:ext uri="{9D8B030D-6E8A-4147-A177-3AD203B41FA5}">
                      <a16:colId xmlns:a16="http://schemas.microsoft.com/office/drawing/2014/main" val="3749956521"/>
                    </a:ext>
                  </a:extLst>
                </a:gridCol>
              </a:tblGrid>
              <a:tr h="202428">
                <a:tc>
                  <a:txBody>
                    <a:bodyPr/>
                    <a:lstStyle/>
                    <a:p>
                      <a:r>
                        <a:rPr lang="pt-BR" sz="1000" dirty="0"/>
                        <a:t>Funcionário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4238773711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 err="1">
                          <a:solidFill>
                            <a:srgbClr val="00B050"/>
                          </a:solidFill>
                        </a:rPr>
                        <a:t>idFuuncionario</a:t>
                      </a:r>
                      <a:r>
                        <a:rPr lang="pt-BR" sz="700" dirty="0"/>
                        <a:t> INT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2475618116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/>
                        <a:t>nome VARCHAR(60)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2240917671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 err="1"/>
                        <a:t>usuario</a:t>
                      </a:r>
                      <a:r>
                        <a:rPr lang="pt-BR" sz="700" dirty="0"/>
                        <a:t> VARCHAR(45)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4006722506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/>
                        <a:t>senha VARCHAR(45)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738712568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 err="1"/>
                        <a:t>cpf</a:t>
                      </a:r>
                      <a:r>
                        <a:rPr lang="pt-BR" sz="700" dirty="0"/>
                        <a:t> VARCHAR(11)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4073874788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 err="1"/>
                        <a:t>rg</a:t>
                      </a:r>
                      <a:r>
                        <a:rPr lang="pt-BR" sz="700" dirty="0"/>
                        <a:t> VARCHAR(11)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2658274203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/>
                        <a:t>rua VARCHAR(60)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2083930918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/>
                        <a:t>cidade VARCHAR(45)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4291108441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 err="1"/>
                        <a:t>cep</a:t>
                      </a:r>
                      <a:r>
                        <a:rPr lang="pt-BR" sz="700" dirty="0"/>
                        <a:t> VARCHAR(8)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1253992059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/>
                        <a:t>telefone VARCHAR(11)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1947178154"/>
                  </a:ext>
                </a:extLst>
              </a:tr>
              <a:tr h="194991">
                <a:tc>
                  <a:txBody>
                    <a:bodyPr/>
                    <a:lstStyle/>
                    <a:p>
                      <a:r>
                        <a:rPr lang="pt-BR" sz="700" dirty="0"/>
                        <a:t>salario FLOAT</a:t>
                      </a:r>
                    </a:p>
                  </a:txBody>
                  <a:tcPr marL="48080" marR="48080" marT="24040" marB="24040"/>
                </a:tc>
                <a:extLst>
                  <a:ext uri="{0D108BD9-81ED-4DB2-BD59-A6C34878D82A}">
                    <a16:rowId xmlns:a16="http://schemas.microsoft.com/office/drawing/2014/main" val="3145647615"/>
                  </a:ext>
                </a:extLst>
              </a:tr>
            </a:tbl>
          </a:graphicData>
        </a:graphic>
      </p:graphicFrame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5D81B3C0-EF0E-4161-90CD-63C6FDFED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990293"/>
              </p:ext>
            </p:extLst>
          </p:nvPr>
        </p:nvGraphicFramePr>
        <p:xfrm>
          <a:off x="4388674" y="5434125"/>
          <a:ext cx="1184337" cy="935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337">
                  <a:extLst>
                    <a:ext uri="{9D8B030D-6E8A-4147-A177-3AD203B41FA5}">
                      <a16:colId xmlns:a16="http://schemas.microsoft.com/office/drawing/2014/main" val="3749956521"/>
                    </a:ext>
                  </a:extLst>
                </a:gridCol>
              </a:tblGrid>
              <a:tr h="189264">
                <a:tc>
                  <a:txBody>
                    <a:bodyPr/>
                    <a:lstStyle/>
                    <a:p>
                      <a:r>
                        <a:rPr lang="pt-BR" sz="900" dirty="0" err="1"/>
                        <a:t>Venda_Itens</a:t>
                      </a:r>
                      <a:endParaRPr lang="pt-BR" sz="900" dirty="0"/>
                    </a:p>
                  </a:txBody>
                  <a:tcPr marL="45981" marR="45981" marT="22991" marB="22991"/>
                </a:tc>
                <a:extLst>
                  <a:ext uri="{0D108BD9-81ED-4DB2-BD59-A6C34878D82A}">
                    <a16:rowId xmlns:a16="http://schemas.microsoft.com/office/drawing/2014/main" val="4238773711"/>
                  </a:ext>
                </a:extLst>
              </a:tr>
              <a:tr h="186476">
                <a:tc>
                  <a:txBody>
                    <a:bodyPr/>
                    <a:lstStyle/>
                    <a:p>
                      <a:r>
                        <a:rPr lang="pt-BR" sz="600" dirty="0" err="1">
                          <a:solidFill>
                            <a:srgbClr val="32A041"/>
                          </a:solidFill>
                        </a:rPr>
                        <a:t>idVenda_Itens</a:t>
                      </a:r>
                      <a:r>
                        <a:rPr lang="pt-BR" sz="600" dirty="0"/>
                        <a:t> INT</a:t>
                      </a:r>
                    </a:p>
                  </a:txBody>
                  <a:tcPr marL="45981" marR="45981" marT="22991" marB="22991"/>
                </a:tc>
                <a:extLst>
                  <a:ext uri="{0D108BD9-81ED-4DB2-BD59-A6C34878D82A}">
                    <a16:rowId xmlns:a16="http://schemas.microsoft.com/office/drawing/2014/main" val="2475618116"/>
                  </a:ext>
                </a:extLst>
              </a:tr>
              <a:tr h="186476">
                <a:tc>
                  <a:txBody>
                    <a:bodyPr/>
                    <a:lstStyle/>
                    <a:p>
                      <a:r>
                        <a:rPr lang="pt-BR" sz="600" dirty="0" err="1">
                          <a:solidFill>
                            <a:srgbClr val="0070C0"/>
                          </a:solidFill>
                        </a:rPr>
                        <a:t>idVenda_Capa</a:t>
                      </a:r>
                      <a:r>
                        <a:rPr lang="pt-BR" sz="6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pt-BR" sz="600" dirty="0"/>
                        <a:t>INT</a:t>
                      </a:r>
                    </a:p>
                  </a:txBody>
                  <a:tcPr marL="45981" marR="45981" marT="22991" marB="22991"/>
                </a:tc>
                <a:extLst>
                  <a:ext uri="{0D108BD9-81ED-4DB2-BD59-A6C34878D82A}">
                    <a16:rowId xmlns:a16="http://schemas.microsoft.com/office/drawing/2014/main" val="2240917671"/>
                  </a:ext>
                </a:extLst>
              </a:tr>
              <a:tr h="186476">
                <a:tc>
                  <a:txBody>
                    <a:bodyPr/>
                    <a:lstStyle/>
                    <a:p>
                      <a:r>
                        <a:rPr lang="pt-BR" sz="600" dirty="0" err="1">
                          <a:solidFill>
                            <a:srgbClr val="0070C0"/>
                          </a:solidFill>
                        </a:rPr>
                        <a:t>idProduto</a:t>
                      </a:r>
                      <a:r>
                        <a:rPr lang="pt-BR" sz="600" dirty="0"/>
                        <a:t>  INT</a:t>
                      </a:r>
                    </a:p>
                  </a:txBody>
                  <a:tcPr marL="45981" marR="45981" marT="22991" marB="22991"/>
                </a:tc>
                <a:extLst>
                  <a:ext uri="{0D108BD9-81ED-4DB2-BD59-A6C34878D82A}">
                    <a16:rowId xmlns:a16="http://schemas.microsoft.com/office/drawing/2014/main" val="4006722506"/>
                  </a:ext>
                </a:extLst>
              </a:tr>
              <a:tr h="186476">
                <a:tc>
                  <a:txBody>
                    <a:bodyPr/>
                    <a:lstStyle/>
                    <a:p>
                      <a:r>
                        <a:rPr lang="pt-BR" sz="600" dirty="0"/>
                        <a:t>quantidade INT</a:t>
                      </a:r>
                    </a:p>
                  </a:txBody>
                  <a:tcPr marL="45981" marR="45981" marT="22991" marB="22991"/>
                </a:tc>
                <a:extLst>
                  <a:ext uri="{0D108BD9-81ED-4DB2-BD59-A6C34878D82A}">
                    <a16:rowId xmlns:a16="http://schemas.microsoft.com/office/drawing/2014/main" val="738712568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68614E25-5995-4B5A-A6B9-9B5C59C36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097855"/>
              </p:ext>
            </p:extLst>
          </p:nvPr>
        </p:nvGraphicFramePr>
        <p:xfrm>
          <a:off x="8154211" y="531453"/>
          <a:ext cx="1138388" cy="532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388">
                  <a:extLst>
                    <a:ext uri="{9D8B030D-6E8A-4147-A177-3AD203B41FA5}">
                      <a16:colId xmlns:a16="http://schemas.microsoft.com/office/drawing/2014/main" val="3749956521"/>
                    </a:ext>
                  </a:extLst>
                </a:gridCol>
              </a:tblGrid>
              <a:tr h="178559">
                <a:tc>
                  <a:txBody>
                    <a:bodyPr/>
                    <a:lstStyle/>
                    <a:p>
                      <a:r>
                        <a:rPr lang="pt-BR" sz="900" dirty="0" err="1"/>
                        <a:t>Forma_Pagamento</a:t>
                      </a:r>
                      <a:endParaRPr lang="pt-BR" sz="900" dirty="0"/>
                    </a:p>
                  </a:txBody>
                  <a:tcPr marL="43380" marR="43380" marT="21690" marB="21690"/>
                </a:tc>
                <a:extLst>
                  <a:ext uri="{0D108BD9-81ED-4DB2-BD59-A6C34878D82A}">
                    <a16:rowId xmlns:a16="http://schemas.microsoft.com/office/drawing/2014/main" val="4238773711"/>
                  </a:ext>
                </a:extLst>
              </a:tr>
              <a:tr h="175928">
                <a:tc>
                  <a:txBody>
                    <a:bodyPr/>
                    <a:lstStyle/>
                    <a:p>
                      <a:r>
                        <a:rPr lang="pt-BR" sz="600" dirty="0" err="1">
                          <a:solidFill>
                            <a:srgbClr val="00B050"/>
                          </a:solidFill>
                        </a:rPr>
                        <a:t>idForma_Pagamento</a:t>
                      </a:r>
                      <a:r>
                        <a:rPr lang="pt-BR" sz="600" dirty="0"/>
                        <a:t> INT</a:t>
                      </a:r>
                    </a:p>
                  </a:txBody>
                  <a:tcPr marL="43380" marR="43380" marT="21690" marB="21690"/>
                </a:tc>
                <a:extLst>
                  <a:ext uri="{0D108BD9-81ED-4DB2-BD59-A6C34878D82A}">
                    <a16:rowId xmlns:a16="http://schemas.microsoft.com/office/drawing/2014/main" val="2475618116"/>
                  </a:ext>
                </a:extLst>
              </a:tr>
              <a:tr h="175928">
                <a:tc>
                  <a:txBody>
                    <a:bodyPr/>
                    <a:lstStyle/>
                    <a:p>
                      <a:r>
                        <a:rPr lang="pt-BR" sz="600" dirty="0"/>
                        <a:t>nome VARCHAR(45)</a:t>
                      </a:r>
                    </a:p>
                  </a:txBody>
                  <a:tcPr marL="43380" marR="43380" marT="21690" marB="21690"/>
                </a:tc>
                <a:extLst>
                  <a:ext uri="{0D108BD9-81ED-4DB2-BD59-A6C34878D82A}">
                    <a16:rowId xmlns:a16="http://schemas.microsoft.com/office/drawing/2014/main" val="2240917671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AB0352F1-B96E-43CB-B535-F954C14CF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678697"/>
              </p:ext>
            </p:extLst>
          </p:nvPr>
        </p:nvGraphicFramePr>
        <p:xfrm>
          <a:off x="10521163" y="295962"/>
          <a:ext cx="1117345" cy="1412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345">
                  <a:extLst>
                    <a:ext uri="{9D8B030D-6E8A-4147-A177-3AD203B41FA5}">
                      <a16:colId xmlns:a16="http://schemas.microsoft.com/office/drawing/2014/main" val="3749956521"/>
                    </a:ext>
                  </a:extLst>
                </a:gridCol>
              </a:tblGrid>
              <a:tr h="178558">
                <a:tc>
                  <a:txBody>
                    <a:bodyPr/>
                    <a:lstStyle/>
                    <a:p>
                      <a:r>
                        <a:rPr lang="pt-BR" sz="900" dirty="0" err="1"/>
                        <a:t>PlanoContas_Capa</a:t>
                      </a:r>
                      <a:endParaRPr lang="pt-BR" sz="900" dirty="0"/>
                    </a:p>
                  </a:txBody>
                  <a:tcPr marL="43380" marR="43380" marT="21690" marB="21690"/>
                </a:tc>
                <a:extLst>
                  <a:ext uri="{0D108BD9-81ED-4DB2-BD59-A6C34878D82A}">
                    <a16:rowId xmlns:a16="http://schemas.microsoft.com/office/drawing/2014/main" val="4238773711"/>
                  </a:ext>
                </a:extLst>
              </a:tr>
              <a:tr h="175928">
                <a:tc>
                  <a:txBody>
                    <a:bodyPr/>
                    <a:lstStyle/>
                    <a:p>
                      <a:r>
                        <a:rPr lang="pt-BR" sz="600" dirty="0" err="1">
                          <a:solidFill>
                            <a:srgbClr val="32A041"/>
                          </a:solidFill>
                        </a:rPr>
                        <a:t>idPlanoContas_Capa</a:t>
                      </a:r>
                      <a:r>
                        <a:rPr lang="pt-BR" sz="600" dirty="0"/>
                        <a:t> INT</a:t>
                      </a:r>
                    </a:p>
                  </a:txBody>
                  <a:tcPr marL="43380" marR="43380" marT="21690" marB="21690"/>
                </a:tc>
                <a:extLst>
                  <a:ext uri="{0D108BD9-81ED-4DB2-BD59-A6C34878D82A}">
                    <a16:rowId xmlns:a16="http://schemas.microsoft.com/office/drawing/2014/main" val="2475618116"/>
                  </a:ext>
                </a:extLst>
              </a:tr>
              <a:tr h="175928">
                <a:tc>
                  <a:txBody>
                    <a:bodyPr/>
                    <a:lstStyle/>
                    <a:p>
                      <a:r>
                        <a:rPr lang="pt-BR" sz="600" dirty="0"/>
                        <a:t>data DATE</a:t>
                      </a:r>
                    </a:p>
                  </a:txBody>
                  <a:tcPr marL="43380" marR="43380" marT="21690" marB="21690"/>
                </a:tc>
                <a:extLst>
                  <a:ext uri="{0D108BD9-81ED-4DB2-BD59-A6C34878D82A}">
                    <a16:rowId xmlns:a16="http://schemas.microsoft.com/office/drawing/2014/main" val="2240917671"/>
                  </a:ext>
                </a:extLst>
              </a:tr>
              <a:tr h="175928">
                <a:tc>
                  <a:txBody>
                    <a:bodyPr/>
                    <a:lstStyle/>
                    <a:p>
                      <a:r>
                        <a:rPr lang="pt-BR" sz="600" dirty="0"/>
                        <a:t>entrada  CHAR(1)</a:t>
                      </a:r>
                    </a:p>
                  </a:txBody>
                  <a:tcPr marL="43380" marR="43380" marT="21690" marB="21690"/>
                </a:tc>
                <a:extLst>
                  <a:ext uri="{0D108BD9-81ED-4DB2-BD59-A6C34878D82A}">
                    <a16:rowId xmlns:a16="http://schemas.microsoft.com/office/drawing/2014/main" val="4006722506"/>
                  </a:ext>
                </a:extLst>
              </a:tr>
              <a:tr h="175928">
                <a:tc>
                  <a:txBody>
                    <a:bodyPr/>
                    <a:lstStyle/>
                    <a:p>
                      <a:r>
                        <a:rPr lang="pt-BR" sz="600" dirty="0" err="1"/>
                        <a:t>idForma_Pagamento</a:t>
                      </a:r>
                      <a:r>
                        <a:rPr lang="pt-BR" sz="600" dirty="0"/>
                        <a:t> INT</a:t>
                      </a:r>
                    </a:p>
                  </a:txBody>
                  <a:tcPr marL="43380" marR="43380" marT="21690" marB="21690"/>
                </a:tc>
                <a:extLst>
                  <a:ext uri="{0D108BD9-81ED-4DB2-BD59-A6C34878D82A}">
                    <a16:rowId xmlns:a16="http://schemas.microsoft.com/office/drawing/2014/main" val="738712568"/>
                  </a:ext>
                </a:extLst>
              </a:tr>
              <a:tr h="175928">
                <a:tc>
                  <a:txBody>
                    <a:bodyPr/>
                    <a:lstStyle/>
                    <a:p>
                      <a:r>
                        <a:rPr lang="pt-BR" sz="600" dirty="0" err="1">
                          <a:solidFill>
                            <a:srgbClr val="0070C0"/>
                          </a:solidFill>
                        </a:rPr>
                        <a:t>idFornecedor</a:t>
                      </a:r>
                      <a:r>
                        <a:rPr lang="pt-BR" sz="600" dirty="0"/>
                        <a:t> INT</a:t>
                      </a:r>
                    </a:p>
                  </a:txBody>
                  <a:tcPr marL="43380" marR="43380" marT="21690" marB="21690"/>
                </a:tc>
                <a:extLst>
                  <a:ext uri="{0D108BD9-81ED-4DB2-BD59-A6C34878D82A}">
                    <a16:rowId xmlns:a16="http://schemas.microsoft.com/office/drawing/2014/main" val="4073874788"/>
                  </a:ext>
                </a:extLst>
              </a:tr>
              <a:tr h="175928">
                <a:tc>
                  <a:txBody>
                    <a:bodyPr/>
                    <a:lstStyle/>
                    <a:p>
                      <a:r>
                        <a:rPr lang="pt-BR" sz="600" dirty="0" err="1">
                          <a:solidFill>
                            <a:srgbClr val="0070C0"/>
                          </a:solidFill>
                        </a:rPr>
                        <a:t>situacao</a:t>
                      </a:r>
                      <a:r>
                        <a:rPr lang="pt-BR" sz="600" dirty="0"/>
                        <a:t> CHAR(1)</a:t>
                      </a:r>
                    </a:p>
                  </a:txBody>
                  <a:tcPr marL="43380" marR="43380" marT="21690" marB="21690"/>
                </a:tc>
                <a:extLst>
                  <a:ext uri="{0D108BD9-81ED-4DB2-BD59-A6C34878D82A}">
                    <a16:rowId xmlns:a16="http://schemas.microsoft.com/office/drawing/2014/main" val="2658274203"/>
                  </a:ext>
                </a:extLst>
              </a:tr>
              <a:tr h="175928">
                <a:tc>
                  <a:txBody>
                    <a:bodyPr/>
                    <a:lstStyle/>
                    <a:p>
                      <a:r>
                        <a:rPr lang="pt-BR" sz="600" dirty="0" err="1"/>
                        <a:t>Valor_total</a:t>
                      </a:r>
                      <a:r>
                        <a:rPr lang="pt-BR" sz="600" dirty="0"/>
                        <a:t> FLOAT</a:t>
                      </a:r>
                    </a:p>
                  </a:txBody>
                  <a:tcPr marL="43380" marR="43380" marT="21690" marB="21690"/>
                </a:tc>
                <a:extLst>
                  <a:ext uri="{0D108BD9-81ED-4DB2-BD59-A6C34878D82A}">
                    <a16:rowId xmlns:a16="http://schemas.microsoft.com/office/drawing/2014/main" val="2083930918"/>
                  </a:ext>
                </a:extLst>
              </a:tr>
            </a:tbl>
          </a:graphicData>
        </a:graphic>
      </p:graphicFrame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8797DE4F-86E0-46DF-BC85-0C52F6F86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849036"/>
              </p:ext>
            </p:extLst>
          </p:nvPr>
        </p:nvGraphicFramePr>
        <p:xfrm>
          <a:off x="10515401" y="2591321"/>
          <a:ext cx="1117345" cy="884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345">
                  <a:extLst>
                    <a:ext uri="{9D8B030D-6E8A-4147-A177-3AD203B41FA5}">
                      <a16:colId xmlns:a16="http://schemas.microsoft.com/office/drawing/2014/main" val="3749956521"/>
                    </a:ext>
                  </a:extLst>
                </a:gridCol>
              </a:tblGrid>
              <a:tr h="178558">
                <a:tc>
                  <a:txBody>
                    <a:bodyPr/>
                    <a:lstStyle/>
                    <a:p>
                      <a:r>
                        <a:rPr lang="pt-BR" sz="900" dirty="0" err="1"/>
                        <a:t>PlanoContas_Itens</a:t>
                      </a:r>
                      <a:endParaRPr lang="pt-BR" sz="900" dirty="0"/>
                    </a:p>
                  </a:txBody>
                  <a:tcPr marL="43380" marR="43380" marT="21690" marB="21690"/>
                </a:tc>
                <a:extLst>
                  <a:ext uri="{0D108BD9-81ED-4DB2-BD59-A6C34878D82A}">
                    <a16:rowId xmlns:a16="http://schemas.microsoft.com/office/drawing/2014/main" val="4238773711"/>
                  </a:ext>
                </a:extLst>
              </a:tr>
              <a:tr h="175928">
                <a:tc>
                  <a:txBody>
                    <a:bodyPr/>
                    <a:lstStyle/>
                    <a:p>
                      <a:r>
                        <a:rPr lang="pt-BR" sz="600" dirty="0" err="1">
                          <a:solidFill>
                            <a:srgbClr val="32A041"/>
                          </a:solidFill>
                        </a:rPr>
                        <a:t>idPlanoContas_Itens</a:t>
                      </a:r>
                      <a:r>
                        <a:rPr lang="pt-BR" sz="600" dirty="0"/>
                        <a:t> INT</a:t>
                      </a:r>
                    </a:p>
                  </a:txBody>
                  <a:tcPr marL="43380" marR="43380" marT="21690" marB="21690"/>
                </a:tc>
                <a:extLst>
                  <a:ext uri="{0D108BD9-81ED-4DB2-BD59-A6C34878D82A}">
                    <a16:rowId xmlns:a16="http://schemas.microsoft.com/office/drawing/2014/main" val="2475618116"/>
                  </a:ext>
                </a:extLst>
              </a:tr>
              <a:tr h="175928">
                <a:tc>
                  <a:txBody>
                    <a:bodyPr/>
                    <a:lstStyle/>
                    <a:p>
                      <a:r>
                        <a:rPr lang="pt-BR" sz="600" dirty="0" err="1">
                          <a:solidFill>
                            <a:srgbClr val="0070C0"/>
                          </a:solidFill>
                        </a:rPr>
                        <a:t>idPlanoContas_Capa</a:t>
                      </a:r>
                      <a:r>
                        <a:rPr lang="pt-BR" sz="6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pt-BR" sz="600" dirty="0"/>
                        <a:t>DATE</a:t>
                      </a:r>
                    </a:p>
                  </a:txBody>
                  <a:tcPr marL="43380" marR="43380" marT="21690" marB="21690"/>
                </a:tc>
                <a:extLst>
                  <a:ext uri="{0D108BD9-81ED-4DB2-BD59-A6C34878D82A}">
                    <a16:rowId xmlns:a16="http://schemas.microsoft.com/office/drawing/2014/main" val="2240917671"/>
                  </a:ext>
                </a:extLst>
              </a:tr>
              <a:tr h="175928">
                <a:tc>
                  <a:txBody>
                    <a:bodyPr/>
                    <a:lstStyle/>
                    <a:p>
                      <a:r>
                        <a:rPr lang="pt-BR" sz="600" dirty="0" err="1">
                          <a:solidFill>
                            <a:srgbClr val="0070C0"/>
                          </a:solidFill>
                        </a:rPr>
                        <a:t>idProduto</a:t>
                      </a:r>
                      <a:r>
                        <a:rPr lang="pt-BR" sz="600" dirty="0"/>
                        <a:t>  CHAR(1)</a:t>
                      </a:r>
                    </a:p>
                  </a:txBody>
                  <a:tcPr marL="43380" marR="43380" marT="21690" marB="21690"/>
                </a:tc>
                <a:extLst>
                  <a:ext uri="{0D108BD9-81ED-4DB2-BD59-A6C34878D82A}">
                    <a16:rowId xmlns:a16="http://schemas.microsoft.com/office/drawing/2014/main" val="4006722506"/>
                  </a:ext>
                </a:extLst>
              </a:tr>
              <a:tr h="175928">
                <a:tc>
                  <a:txBody>
                    <a:bodyPr/>
                    <a:lstStyle/>
                    <a:p>
                      <a:r>
                        <a:rPr lang="pt-BR" sz="600" dirty="0"/>
                        <a:t>quantidade INT</a:t>
                      </a:r>
                    </a:p>
                  </a:txBody>
                  <a:tcPr marL="43380" marR="43380" marT="21690" marB="21690"/>
                </a:tc>
                <a:extLst>
                  <a:ext uri="{0D108BD9-81ED-4DB2-BD59-A6C34878D82A}">
                    <a16:rowId xmlns:a16="http://schemas.microsoft.com/office/drawing/2014/main" val="738712568"/>
                  </a:ext>
                </a:extLst>
              </a:tr>
            </a:tbl>
          </a:graphicData>
        </a:graphic>
      </p:graphicFrame>
      <p:graphicFrame>
        <p:nvGraphicFramePr>
          <p:cNvPr id="24" name="Tabela 23">
            <a:extLst>
              <a:ext uri="{FF2B5EF4-FFF2-40B4-BE49-F238E27FC236}">
                <a16:creationId xmlns:a16="http://schemas.microsoft.com/office/drawing/2014/main" id="{4C3E042A-A2ED-48A2-9A59-7EB349D72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442684"/>
              </p:ext>
            </p:extLst>
          </p:nvPr>
        </p:nvGraphicFramePr>
        <p:xfrm>
          <a:off x="6325462" y="4824005"/>
          <a:ext cx="1174419" cy="185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419">
                  <a:extLst>
                    <a:ext uri="{9D8B030D-6E8A-4147-A177-3AD203B41FA5}">
                      <a16:colId xmlns:a16="http://schemas.microsoft.com/office/drawing/2014/main" val="3749956521"/>
                    </a:ext>
                  </a:extLst>
                </a:gridCol>
              </a:tblGrid>
              <a:tr h="187679">
                <a:tc>
                  <a:txBody>
                    <a:bodyPr/>
                    <a:lstStyle/>
                    <a:p>
                      <a:r>
                        <a:rPr lang="pt-BR" sz="900" dirty="0" err="1"/>
                        <a:t>Venda_Capa</a:t>
                      </a:r>
                      <a:endParaRPr lang="pt-BR" sz="900" dirty="0"/>
                    </a:p>
                  </a:txBody>
                  <a:tcPr marL="45596" marR="45596" marT="22798" marB="22798"/>
                </a:tc>
                <a:extLst>
                  <a:ext uri="{0D108BD9-81ED-4DB2-BD59-A6C34878D82A}">
                    <a16:rowId xmlns:a16="http://schemas.microsoft.com/office/drawing/2014/main" val="4238773711"/>
                  </a:ext>
                </a:extLst>
              </a:tr>
              <a:tr h="184915">
                <a:tc>
                  <a:txBody>
                    <a:bodyPr/>
                    <a:lstStyle/>
                    <a:p>
                      <a:r>
                        <a:rPr lang="pt-BR" sz="600" dirty="0" err="1">
                          <a:solidFill>
                            <a:srgbClr val="32A041"/>
                          </a:solidFill>
                        </a:rPr>
                        <a:t>idVenda_Capa</a:t>
                      </a:r>
                      <a:r>
                        <a:rPr lang="pt-BR" sz="600" dirty="0"/>
                        <a:t> INT</a:t>
                      </a:r>
                    </a:p>
                  </a:txBody>
                  <a:tcPr marL="45596" marR="45596" marT="22798" marB="22798"/>
                </a:tc>
                <a:extLst>
                  <a:ext uri="{0D108BD9-81ED-4DB2-BD59-A6C34878D82A}">
                    <a16:rowId xmlns:a16="http://schemas.microsoft.com/office/drawing/2014/main" val="2475618116"/>
                  </a:ext>
                </a:extLst>
              </a:tr>
              <a:tr h="184915">
                <a:tc>
                  <a:txBody>
                    <a:bodyPr/>
                    <a:lstStyle/>
                    <a:p>
                      <a:r>
                        <a:rPr lang="pt-BR" sz="600" dirty="0"/>
                        <a:t>data DATE</a:t>
                      </a:r>
                    </a:p>
                  </a:txBody>
                  <a:tcPr marL="45596" marR="45596" marT="22798" marB="22798"/>
                </a:tc>
                <a:extLst>
                  <a:ext uri="{0D108BD9-81ED-4DB2-BD59-A6C34878D82A}">
                    <a16:rowId xmlns:a16="http://schemas.microsoft.com/office/drawing/2014/main" val="2240917671"/>
                  </a:ext>
                </a:extLst>
              </a:tr>
              <a:tr h="184915">
                <a:tc>
                  <a:txBody>
                    <a:bodyPr/>
                    <a:lstStyle/>
                    <a:p>
                      <a:r>
                        <a:rPr lang="pt-BR" sz="600" dirty="0" err="1">
                          <a:solidFill>
                            <a:srgbClr val="0070C0"/>
                          </a:solidFill>
                        </a:rPr>
                        <a:t>idForma_Pagamento</a:t>
                      </a:r>
                      <a:r>
                        <a:rPr lang="pt-BR" sz="6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pt-BR" sz="600" dirty="0"/>
                        <a:t>INT</a:t>
                      </a:r>
                    </a:p>
                  </a:txBody>
                  <a:tcPr marL="45596" marR="45596" marT="22798" marB="22798"/>
                </a:tc>
                <a:extLst>
                  <a:ext uri="{0D108BD9-81ED-4DB2-BD59-A6C34878D82A}">
                    <a16:rowId xmlns:a16="http://schemas.microsoft.com/office/drawing/2014/main" val="4006722506"/>
                  </a:ext>
                </a:extLst>
              </a:tr>
              <a:tr h="184915">
                <a:tc>
                  <a:txBody>
                    <a:bodyPr/>
                    <a:lstStyle/>
                    <a:p>
                      <a:r>
                        <a:rPr lang="pt-BR" sz="600" dirty="0" err="1">
                          <a:solidFill>
                            <a:srgbClr val="0070C0"/>
                          </a:solidFill>
                        </a:rPr>
                        <a:t>idCliente</a:t>
                      </a:r>
                      <a:r>
                        <a:rPr lang="pt-BR" sz="600" dirty="0"/>
                        <a:t> INT</a:t>
                      </a:r>
                    </a:p>
                  </a:txBody>
                  <a:tcPr marL="45596" marR="45596" marT="22798" marB="22798"/>
                </a:tc>
                <a:extLst>
                  <a:ext uri="{0D108BD9-81ED-4DB2-BD59-A6C34878D82A}">
                    <a16:rowId xmlns:a16="http://schemas.microsoft.com/office/drawing/2014/main" val="738712568"/>
                  </a:ext>
                </a:extLst>
              </a:tr>
              <a:tr h="184915">
                <a:tc>
                  <a:txBody>
                    <a:bodyPr/>
                    <a:lstStyle/>
                    <a:p>
                      <a:r>
                        <a:rPr lang="pt-BR" sz="600" dirty="0" err="1"/>
                        <a:t>valor_total</a:t>
                      </a:r>
                      <a:r>
                        <a:rPr lang="pt-BR" sz="600" dirty="0"/>
                        <a:t> FLOAT</a:t>
                      </a:r>
                    </a:p>
                  </a:txBody>
                  <a:tcPr marL="45596" marR="45596" marT="22798" marB="22798"/>
                </a:tc>
                <a:extLst>
                  <a:ext uri="{0D108BD9-81ED-4DB2-BD59-A6C34878D82A}">
                    <a16:rowId xmlns:a16="http://schemas.microsoft.com/office/drawing/2014/main" val="3795935913"/>
                  </a:ext>
                </a:extLst>
              </a:tr>
              <a:tr h="184915">
                <a:tc>
                  <a:txBody>
                    <a:bodyPr/>
                    <a:lstStyle/>
                    <a:p>
                      <a:r>
                        <a:rPr lang="pt-BR" sz="600" dirty="0"/>
                        <a:t>status CHAR(1)</a:t>
                      </a:r>
                    </a:p>
                  </a:txBody>
                  <a:tcPr marL="45596" marR="45596" marT="22798" marB="22798"/>
                </a:tc>
                <a:extLst>
                  <a:ext uri="{0D108BD9-81ED-4DB2-BD59-A6C34878D82A}">
                    <a16:rowId xmlns:a16="http://schemas.microsoft.com/office/drawing/2014/main" val="559744732"/>
                  </a:ext>
                </a:extLst>
              </a:tr>
              <a:tr h="184915">
                <a:tc>
                  <a:txBody>
                    <a:bodyPr/>
                    <a:lstStyle/>
                    <a:p>
                      <a:r>
                        <a:rPr lang="pt-BR" sz="600" dirty="0" err="1"/>
                        <a:t>pre_venda</a:t>
                      </a:r>
                      <a:r>
                        <a:rPr lang="pt-BR" sz="600" dirty="0"/>
                        <a:t> CHAR(1)</a:t>
                      </a:r>
                    </a:p>
                  </a:txBody>
                  <a:tcPr marL="45596" marR="45596" marT="22798" marB="22798"/>
                </a:tc>
                <a:extLst>
                  <a:ext uri="{0D108BD9-81ED-4DB2-BD59-A6C34878D82A}">
                    <a16:rowId xmlns:a16="http://schemas.microsoft.com/office/drawing/2014/main" val="4151305720"/>
                  </a:ext>
                </a:extLst>
              </a:tr>
              <a:tr h="184915">
                <a:tc>
                  <a:txBody>
                    <a:bodyPr/>
                    <a:lstStyle/>
                    <a:p>
                      <a:r>
                        <a:rPr lang="pt-BR" sz="600" dirty="0"/>
                        <a:t>comanda VARCHAR(15)</a:t>
                      </a:r>
                    </a:p>
                  </a:txBody>
                  <a:tcPr marL="45596" marR="45596" marT="22798" marB="22798"/>
                </a:tc>
                <a:extLst>
                  <a:ext uri="{0D108BD9-81ED-4DB2-BD59-A6C34878D82A}">
                    <a16:rowId xmlns:a16="http://schemas.microsoft.com/office/drawing/2014/main" val="2998960412"/>
                  </a:ext>
                </a:extLst>
              </a:tr>
              <a:tr h="184915">
                <a:tc>
                  <a:txBody>
                    <a:bodyPr/>
                    <a:lstStyle/>
                    <a:p>
                      <a:r>
                        <a:rPr lang="pt-BR" sz="600" dirty="0" err="1">
                          <a:solidFill>
                            <a:srgbClr val="0070C0"/>
                          </a:solidFill>
                        </a:rPr>
                        <a:t>idFuncionario</a:t>
                      </a:r>
                      <a:r>
                        <a:rPr lang="pt-BR" sz="600" dirty="0"/>
                        <a:t> INT</a:t>
                      </a:r>
                    </a:p>
                  </a:txBody>
                  <a:tcPr marL="45596" marR="45596" marT="22798" marB="22798"/>
                </a:tc>
                <a:extLst>
                  <a:ext uri="{0D108BD9-81ED-4DB2-BD59-A6C34878D82A}">
                    <a16:rowId xmlns:a16="http://schemas.microsoft.com/office/drawing/2014/main" val="3728059669"/>
                  </a:ext>
                </a:extLst>
              </a:tr>
            </a:tbl>
          </a:graphicData>
        </a:graphic>
      </p:graphicFrame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EF0D4498-0ABC-4BB9-AAE5-85CBC2E91E23}"/>
              </a:ext>
            </a:extLst>
          </p:cNvPr>
          <p:cNvCxnSpPr>
            <a:cxnSpLocks/>
          </p:cNvCxnSpPr>
          <p:nvPr/>
        </p:nvCxnSpPr>
        <p:spPr>
          <a:xfrm>
            <a:off x="5138896" y="2562116"/>
            <a:ext cx="0" cy="25660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585B8EC8-E368-4D5A-832D-2347D45EB4CE}"/>
              </a:ext>
            </a:extLst>
          </p:cNvPr>
          <p:cNvCxnSpPr>
            <a:cxnSpLocks/>
          </p:cNvCxnSpPr>
          <p:nvPr/>
        </p:nvCxnSpPr>
        <p:spPr>
          <a:xfrm>
            <a:off x="5138896" y="5128152"/>
            <a:ext cx="11969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452AF823-7E5C-4EA7-9EC7-955396FAF293}"/>
              </a:ext>
            </a:extLst>
          </p:cNvPr>
          <p:cNvCxnSpPr>
            <a:cxnSpLocks/>
          </p:cNvCxnSpPr>
          <p:nvPr/>
        </p:nvCxnSpPr>
        <p:spPr>
          <a:xfrm>
            <a:off x="7121162" y="2966748"/>
            <a:ext cx="33942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C04E1F2C-4403-43CE-B086-8AB986A73011}"/>
              </a:ext>
            </a:extLst>
          </p:cNvPr>
          <p:cNvCxnSpPr>
            <a:cxnSpLocks/>
          </p:cNvCxnSpPr>
          <p:nvPr/>
        </p:nvCxnSpPr>
        <p:spPr>
          <a:xfrm>
            <a:off x="6486985" y="2009093"/>
            <a:ext cx="2715" cy="1943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FA1AF5CC-576D-4B1B-9BBF-E6906A7C081F}"/>
              </a:ext>
            </a:extLst>
          </p:cNvPr>
          <p:cNvCxnSpPr>
            <a:cxnSpLocks/>
          </p:cNvCxnSpPr>
          <p:nvPr/>
        </p:nvCxnSpPr>
        <p:spPr>
          <a:xfrm>
            <a:off x="4949805" y="2966748"/>
            <a:ext cx="0" cy="24938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B6598040-02B4-4013-A984-29B3400B0F55}"/>
              </a:ext>
            </a:extLst>
          </p:cNvPr>
          <p:cNvCxnSpPr>
            <a:cxnSpLocks/>
          </p:cNvCxnSpPr>
          <p:nvPr/>
        </p:nvCxnSpPr>
        <p:spPr>
          <a:xfrm>
            <a:off x="4967423" y="2963239"/>
            <a:ext cx="968213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B879A70F-5C69-490C-9241-D780F23FE6F6}"/>
              </a:ext>
            </a:extLst>
          </p:cNvPr>
          <p:cNvCxnSpPr>
            <a:cxnSpLocks/>
          </p:cNvCxnSpPr>
          <p:nvPr/>
        </p:nvCxnSpPr>
        <p:spPr>
          <a:xfrm>
            <a:off x="7499881" y="5434125"/>
            <a:ext cx="8140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9DEE8069-82FB-4901-AD99-63D938EE2A8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062131" y="797651"/>
            <a:ext cx="1092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D4448B0F-4C61-41DD-9CDE-31783EAF2FE2}"/>
              </a:ext>
            </a:extLst>
          </p:cNvPr>
          <p:cNvCxnSpPr>
            <a:cxnSpLocks/>
          </p:cNvCxnSpPr>
          <p:nvPr/>
        </p:nvCxnSpPr>
        <p:spPr>
          <a:xfrm>
            <a:off x="7062131" y="1460500"/>
            <a:ext cx="34532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FED00C1A-3E44-4EBF-AA4B-D8F549B87471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11074073" y="1707998"/>
            <a:ext cx="5762" cy="883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F5D3F2D6-1595-40CE-AF13-23915F5D2E02}"/>
              </a:ext>
            </a:extLst>
          </p:cNvPr>
          <p:cNvCxnSpPr>
            <a:cxnSpLocks/>
          </p:cNvCxnSpPr>
          <p:nvPr/>
        </p:nvCxnSpPr>
        <p:spPr>
          <a:xfrm>
            <a:off x="5527860" y="5901709"/>
            <a:ext cx="8140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F4988DE2-4BBA-47A0-8132-EB7D5A9ACEB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8723405" y="1063849"/>
            <a:ext cx="0" cy="9452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9EB5845D-C166-44F3-B44A-09D185743BDC}"/>
              </a:ext>
            </a:extLst>
          </p:cNvPr>
          <p:cNvCxnSpPr>
            <a:cxnSpLocks/>
          </p:cNvCxnSpPr>
          <p:nvPr/>
        </p:nvCxnSpPr>
        <p:spPr>
          <a:xfrm>
            <a:off x="7800975" y="2009093"/>
            <a:ext cx="9224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B617B0B3-B2C6-4AD9-9CBF-B4D9D6D3D9B1}"/>
              </a:ext>
            </a:extLst>
          </p:cNvPr>
          <p:cNvCxnSpPr>
            <a:cxnSpLocks/>
          </p:cNvCxnSpPr>
          <p:nvPr/>
        </p:nvCxnSpPr>
        <p:spPr>
          <a:xfrm flipV="1">
            <a:off x="7800975" y="2009094"/>
            <a:ext cx="0" cy="30105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42685F35-C855-44B1-AAFA-DCCCA33E215F}"/>
              </a:ext>
            </a:extLst>
          </p:cNvPr>
          <p:cNvCxnSpPr>
            <a:cxnSpLocks/>
          </p:cNvCxnSpPr>
          <p:nvPr/>
        </p:nvCxnSpPr>
        <p:spPr>
          <a:xfrm>
            <a:off x="7499881" y="5019675"/>
            <a:ext cx="2834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C725A031-A5CC-43FF-8F8C-5DFA0D18F388}"/>
              </a:ext>
            </a:extLst>
          </p:cNvPr>
          <p:cNvCxnSpPr>
            <a:cxnSpLocks/>
          </p:cNvCxnSpPr>
          <p:nvPr/>
        </p:nvCxnSpPr>
        <p:spPr>
          <a:xfrm>
            <a:off x="9292599" y="797651"/>
            <a:ext cx="12228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88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3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6AE2A9-8A97-4B5C-990A-02326CDC5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4445" y="3031212"/>
            <a:ext cx="3763110" cy="795571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chemeClr val="tx1"/>
                </a:solidFill>
              </a:rPr>
              <a:t>SUPORTE AO SISTEMA</a:t>
            </a:r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62591" y="3031211"/>
            <a:ext cx="37631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SUPORTE AO SISTEMA</a:t>
            </a:r>
          </a:p>
        </p:txBody>
      </p:sp>
    </p:spTree>
    <p:extLst>
      <p:ext uri="{BB962C8B-B14F-4D97-AF65-F5344CB8AC3E}">
        <p14:creationId xmlns:p14="http://schemas.microsoft.com/office/powerpoint/2010/main" val="148839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33216 -0.002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5" grpId="1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62591" y="3031211"/>
            <a:ext cx="37631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SUPORTE AO SISTEMA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375E22D-C011-415F-BFE7-82BB9059B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279741"/>
              </p:ext>
            </p:extLst>
          </p:nvPr>
        </p:nvGraphicFramePr>
        <p:xfrm>
          <a:off x="4088291" y="1371594"/>
          <a:ext cx="8103708" cy="4114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625">
                  <a:extLst>
                    <a:ext uri="{9D8B030D-6E8A-4147-A177-3AD203B41FA5}">
                      <a16:colId xmlns:a16="http://schemas.microsoft.com/office/drawing/2014/main" val="3646273128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val="3572487308"/>
                    </a:ext>
                  </a:extLst>
                </a:gridCol>
                <a:gridCol w="1301262">
                  <a:extLst>
                    <a:ext uri="{9D8B030D-6E8A-4147-A177-3AD203B41FA5}">
                      <a16:colId xmlns:a16="http://schemas.microsoft.com/office/drawing/2014/main" val="3157655261"/>
                    </a:ext>
                  </a:extLst>
                </a:gridCol>
                <a:gridCol w="1354015">
                  <a:extLst>
                    <a:ext uri="{9D8B030D-6E8A-4147-A177-3AD203B41FA5}">
                      <a16:colId xmlns:a16="http://schemas.microsoft.com/office/drawing/2014/main" val="4151295097"/>
                    </a:ext>
                  </a:extLst>
                </a:gridCol>
                <a:gridCol w="1301262">
                  <a:extLst>
                    <a:ext uri="{9D8B030D-6E8A-4147-A177-3AD203B41FA5}">
                      <a16:colId xmlns:a16="http://schemas.microsoft.com/office/drawing/2014/main" val="3594541852"/>
                    </a:ext>
                  </a:extLst>
                </a:gridCol>
                <a:gridCol w="1650021">
                  <a:extLst>
                    <a:ext uri="{9D8B030D-6E8A-4147-A177-3AD203B41FA5}">
                      <a16:colId xmlns:a16="http://schemas.microsoft.com/office/drawing/2014/main" val="653914360"/>
                    </a:ext>
                  </a:extLst>
                </a:gridCol>
              </a:tblGrid>
              <a:tr h="562708">
                <a:tc>
                  <a:txBody>
                    <a:bodyPr/>
                    <a:lstStyle/>
                    <a:p>
                      <a:pPr algn="ctr"/>
                      <a:endParaRPr lang="pt-B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CLIENTE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CLIENTE REMOTO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SERVIDOR DE APP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SERVIDOR DE BD 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SERVIDOR DE BD ONLINE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1675375"/>
                  </a:ext>
                </a:extLst>
              </a:tr>
              <a:tr h="465992"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SISTEMA OPERACIONAL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Windows 7 Home 64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Windows 7 ~ 10 64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Windows 7 Home </a:t>
                      </a:r>
                    </a:p>
                    <a:p>
                      <a:pPr algn="l"/>
                      <a:r>
                        <a:rPr lang="pt-BR" sz="800" dirty="0"/>
                        <a:t>64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Windows 7 Home </a:t>
                      </a:r>
                    </a:p>
                    <a:p>
                      <a:pPr algn="l"/>
                      <a:r>
                        <a:rPr lang="pt-BR" sz="800" dirty="0"/>
                        <a:t>64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Linux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497259"/>
                  </a:ext>
                </a:extLst>
              </a:tr>
              <a:tr h="1160589"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SOFTWARE ESPECIAL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SQL Workbench</a:t>
                      </a:r>
                      <a:br>
                        <a:rPr lang="pt-BR" sz="800" dirty="0"/>
                      </a:br>
                      <a:r>
                        <a:rPr lang="pt-BR" sz="800" dirty="0"/>
                        <a:t>Apache</a:t>
                      </a:r>
                      <a:br>
                        <a:rPr lang="pt-BR" sz="800" dirty="0"/>
                      </a:br>
                      <a:r>
                        <a:rPr lang="pt-BR" sz="800" dirty="0"/>
                        <a:t>Firefox</a:t>
                      </a:r>
                      <a:br>
                        <a:rPr lang="pt-BR" sz="800" dirty="0"/>
                      </a:br>
                      <a:r>
                        <a:rPr lang="pt-BR" sz="800" dirty="0"/>
                        <a:t>Chrome</a:t>
                      </a:r>
                      <a:br>
                        <a:rPr lang="pt-BR" sz="800" dirty="0"/>
                      </a:br>
                      <a:r>
                        <a:rPr lang="pt-BR" sz="800" dirty="0"/>
                        <a:t>Drivers impressora térmica/convencional</a:t>
                      </a:r>
                    </a:p>
                    <a:p>
                      <a:pPr algn="l"/>
                      <a:r>
                        <a:rPr lang="pt-BR" sz="800" dirty="0"/>
                        <a:t>Suporte a PHP</a:t>
                      </a:r>
                    </a:p>
                    <a:p>
                      <a:pPr algn="l"/>
                      <a:r>
                        <a:rPr lang="pt-BR" sz="800" dirty="0"/>
                        <a:t>Suporte a </a:t>
                      </a:r>
                      <a:r>
                        <a:rPr lang="pt-BR" sz="800" dirty="0" err="1"/>
                        <a:t>mySQL</a:t>
                      </a:r>
                      <a:endParaRPr lang="pt-B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Firefox</a:t>
                      </a:r>
                    </a:p>
                    <a:p>
                      <a:pPr algn="l"/>
                      <a:r>
                        <a:rPr lang="pt-BR" sz="800" dirty="0"/>
                        <a:t>Chrome</a:t>
                      </a:r>
                    </a:p>
                    <a:p>
                      <a:pPr algn="l"/>
                      <a:r>
                        <a:rPr lang="pt-BR" sz="800" dirty="0"/>
                        <a:t>Apache</a:t>
                      </a:r>
                    </a:p>
                    <a:p>
                      <a:pPr algn="l"/>
                      <a:r>
                        <a:rPr lang="pt-BR" sz="800" dirty="0"/>
                        <a:t>Suporte a PHP</a:t>
                      </a:r>
                    </a:p>
                    <a:p>
                      <a:pPr algn="l"/>
                      <a:r>
                        <a:rPr lang="pt-BR" sz="800" dirty="0"/>
                        <a:t>Suporte a </a:t>
                      </a:r>
                      <a:r>
                        <a:rPr lang="pt-BR" sz="800" dirty="0" err="1"/>
                        <a:t>mySQL</a:t>
                      </a:r>
                      <a:endParaRPr lang="pt-B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SQL Workbench</a:t>
                      </a:r>
                    </a:p>
                    <a:p>
                      <a:pPr algn="l"/>
                      <a:r>
                        <a:rPr lang="pt-BR" sz="800" dirty="0"/>
                        <a:t>Apache</a:t>
                      </a:r>
                    </a:p>
                    <a:p>
                      <a:pPr algn="l"/>
                      <a:r>
                        <a:rPr lang="pt-BR" sz="800" dirty="0"/>
                        <a:t>Firefox</a:t>
                      </a:r>
                    </a:p>
                    <a:p>
                      <a:pPr algn="l"/>
                      <a:r>
                        <a:rPr lang="pt-BR" sz="800" dirty="0"/>
                        <a:t>Chrome</a:t>
                      </a:r>
                    </a:p>
                    <a:p>
                      <a:pPr algn="l"/>
                      <a:r>
                        <a:rPr lang="pt-BR" sz="800" dirty="0"/>
                        <a:t>Drivers impressora térmica/convencional</a:t>
                      </a:r>
                    </a:p>
                    <a:p>
                      <a:pPr algn="l"/>
                      <a:r>
                        <a:rPr lang="pt-BR" sz="800" dirty="0"/>
                        <a:t>Suporte a PHP</a:t>
                      </a:r>
                    </a:p>
                    <a:p>
                      <a:pPr algn="l"/>
                      <a:r>
                        <a:rPr lang="pt-BR" sz="800" dirty="0"/>
                        <a:t>Suporte a </a:t>
                      </a:r>
                      <a:r>
                        <a:rPr lang="pt-BR" sz="800" dirty="0" err="1"/>
                        <a:t>mySQL</a:t>
                      </a:r>
                      <a:endParaRPr lang="pt-B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SQL Workbench</a:t>
                      </a:r>
                    </a:p>
                    <a:p>
                      <a:pPr algn="l"/>
                      <a:r>
                        <a:rPr lang="pt-BR" sz="800" dirty="0"/>
                        <a:t>Apache</a:t>
                      </a:r>
                    </a:p>
                    <a:p>
                      <a:pPr algn="l"/>
                      <a:r>
                        <a:rPr lang="pt-BR" sz="800" dirty="0"/>
                        <a:t>Firefox</a:t>
                      </a:r>
                    </a:p>
                    <a:p>
                      <a:pPr algn="l"/>
                      <a:r>
                        <a:rPr lang="pt-BR" sz="800" dirty="0"/>
                        <a:t>Chrome</a:t>
                      </a:r>
                    </a:p>
                    <a:p>
                      <a:pPr algn="l"/>
                      <a:r>
                        <a:rPr lang="pt-BR" sz="800" dirty="0"/>
                        <a:t>Drivers impressora térmica/convencional</a:t>
                      </a:r>
                    </a:p>
                    <a:p>
                      <a:pPr algn="l"/>
                      <a:r>
                        <a:rPr lang="pt-BR" sz="800" dirty="0"/>
                        <a:t>Suporte a PHP</a:t>
                      </a:r>
                    </a:p>
                    <a:p>
                      <a:pPr algn="l"/>
                      <a:r>
                        <a:rPr lang="pt-BR" sz="800" dirty="0"/>
                        <a:t>Suporte a </a:t>
                      </a:r>
                      <a:r>
                        <a:rPr lang="pt-BR" sz="800" dirty="0" err="1"/>
                        <a:t>mySQL</a:t>
                      </a:r>
                      <a:endParaRPr lang="pt-B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Suporte a </a:t>
                      </a:r>
                      <a:r>
                        <a:rPr lang="pt-BR" sz="800" dirty="0" err="1"/>
                        <a:t>mySQL</a:t>
                      </a:r>
                      <a:endParaRPr lang="pt-B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861062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HARDWARE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Processador Intel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Core 2 Duo 2.0Ghz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4 GB Memória RAM DDR2 667Mhz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Disco Rígido de 500GB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Mouse, Teclado,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Monitor 800x600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Nobreak (Opcional)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 err="1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Pendrive</a:t>
                      </a: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 16GB para backup diário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Leitor de Código de Barras</a:t>
                      </a:r>
                      <a:endParaRPr lang="pt-BR" sz="8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Processador Intel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Core 2 Duo 2.0Ghz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4 GB Memória RAM DDR2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667Mhz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Disco Rígido de 500GB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Mouse, Teclado,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Monitor 800x600 (+)</a:t>
                      </a:r>
                      <a:endParaRPr lang="pt-B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Processador Intel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Core 2 Duo 2.0Ghz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4 GB Memória RAM DDR2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667Mhz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Disco Rígido de 500GB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Mouse, Teclado,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Monitor 800x600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Nobreak (Opcional)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 err="1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Pendrive</a:t>
                      </a: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 16GB para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Backup diário</a:t>
                      </a:r>
                      <a:endParaRPr lang="pt-B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Processador Intel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Core 2 Duo 2.0Ghz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4 GB Memória RAM DDR2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667Mhz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Disco Rígido de 500GB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Mouse, Teclado,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Monitor 800x600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Nobreak (Opcional)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 err="1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Pendrive</a:t>
                      </a: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 16GB para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backup diário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Leitor de Código de Barras</a:t>
                      </a:r>
                      <a:endParaRPr lang="pt-BR" sz="800" dirty="0">
                        <a:effectLst/>
                      </a:endParaRPr>
                    </a:p>
                    <a:p>
                      <a:pPr algn="l"/>
                      <a:endParaRPr lang="pt-B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Processador Intel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Core 2 Duo 2.0Ghz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4 GB Memória RAM DDR2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667Mhz (+)</a:t>
                      </a:r>
                      <a:b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</a:br>
                      <a:r>
                        <a:rPr lang="pt-BR" sz="800" b="0" i="0" dirty="0">
                          <a:solidFill>
                            <a:srgbClr val="000000"/>
                          </a:solidFill>
                          <a:effectLst/>
                          <a:latin typeface="BookmanOldStyle"/>
                        </a:rPr>
                        <a:t>Disco Rígido de 500GB (+)</a:t>
                      </a:r>
                      <a:endParaRPr lang="pt-B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403359"/>
                  </a:ext>
                </a:extLst>
              </a:tr>
              <a:tr h="371035">
                <a:tc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REDE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Banda larga 10Mb/s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Banda larga 1Mb/s ou </a:t>
                      </a:r>
                    </a:p>
                    <a:p>
                      <a:pPr algn="l"/>
                      <a:r>
                        <a:rPr lang="pt-BR" sz="800" dirty="0"/>
                        <a:t>Conexão 3G/4G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Banda larga 10Mb/s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Banda larga 10Mb/s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800" dirty="0"/>
                        <a:t>Taxa de transferência </a:t>
                      </a:r>
                    </a:p>
                    <a:p>
                      <a:pPr algn="l"/>
                      <a:r>
                        <a:rPr lang="pt-BR" sz="800" dirty="0"/>
                        <a:t>ilimitada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556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949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62591" y="3031211"/>
            <a:ext cx="37631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SUPORTE AO SISTEMA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CEEFF452-32B3-46EE-A2DB-F958F4BD2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49861"/>
              </p:ext>
            </p:extLst>
          </p:nvPr>
        </p:nvGraphicFramePr>
        <p:xfrm>
          <a:off x="4088292" y="1667231"/>
          <a:ext cx="8103708" cy="272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927">
                  <a:extLst>
                    <a:ext uri="{9D8B030D-6E8A-4147-A177-3AD203B41FA5}">
                      <a16:colId xmlns:a16="http://schemas.microsoft.com/office/drawing/2014/main" val="2635537165"/>
                    </a:ext>
                  </a:extLst>
                </a:gridCol>
                <a:gridCol w="2025927">
                  <a:extLst>
                    <a:ext uri="{9D8B030D-6E8A-4147-A177-3AD203B41FA5}">
                      <a16:colId xmlns:a16="http://schemas.microsoft.com/office/drawing/2014/main" val="1798609055"/>
                    </a:ext>
                  </a:extLst>
                </a:gridCol>
                <a:gridCol w="2025927">
                  <a:extLst>
                    <a:ext uri="{9D8B030D-6E8A-4147-A177-3AD203B41FA5}">
                      <a16:colId xmlns:a16="http://schemas.microsoft.com/office/drawing/2014/main" val="1359782446"/>
                    </a:ext>
                  </a:extLst>
                </a:gridCol>
                <a:gridCol w="2025927">
                  <a:extLst>
                    <a:ext uri="{9D8B030D-6E8A-4147-A177-3AD203B41FA5}">
                      <a16:colId xmlns:a16="http://schemas.microsoft.com/office/drawing/2014/main" val="3968509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CLIENTE 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CLIENTE REMOTO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SERVIDOR DE BANCO DE DADOS ONLINE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323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SISTEMA OPERACIONAL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Sem custos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111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SOFTWARE ESPECIAL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Sem custos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578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HARDWARE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Computador R$ 799,00</a:t>
                      </a:r>
                    </a:p>
                    <a:p>
                      <a:pPr algn="ctr"/>
                      <a:r>
                        <a:rPr lang="pt-BR" sz="1100" dirty="0"/>
                        <a:t>Memoria RAM R$89,00</a:t>
                      </a:r>
                    </a:p>
                    <a:p>
                      <a:pPr algn="ctr"/>
                      <a:r>
                        <a:rPr lang="pt-BR" sz="1100" dirty="0"/>
                        <a:t>Monitor já adquirido</a:t>
                      </a:r>
                    </a:p>
                    <a:p>
                      <a:pPr algn="ctr"/>
                      <a:r>
                        <a:rPr lang="pt-BR" sz="1100" dirty="0"/>
                        <a:t>Teclado/Mouse já adquirido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Computador R$ 799,00</a:t>
                      </a:r>
                    </a:p>
                    <a:p>
                      <a:pPr algn="ctr"/>
                      <a:r>
                        <a:rPr lang="pt-BR" sz="1100" dirty="0"/>
                        <a:t>Teclado/Mouse R$ 80,00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542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REDE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R$ 99,99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R$ 35,00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15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CUSTO 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R$988,00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R$ 914,00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R$ 0,07/h Transação</a:t>
                      </a:r>
                    </a:p>
                    <a:p>
                      <a:pPr algn="ctr"/>
                      <a:r>
                        <a:rPr lang="pt-BR" sz="1100" dirty="0"/>
                        <a:t>R$ 0,08 GB de Backup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2727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94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62591" y="3031211"/>
            <a:ext cx="37631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SUPORTE AO SISTEMA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773C12-2341-48C7-BF89-C0BF327DC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99" t="26795" r="30625" b="38334"/>
          <a:stretch/>
        </p:blipFill>
        <p:spPr>
          <a:xfrm>
            <a:off x="4178011" y="1357658"/>
            <a:ext cx="7851398" cy="41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8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9203082-3E96-4BAC-B021-51310C113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D0FC0A4-C006-473C-9D5A-2FDEF97D446E}"/>
              </a:ext>
            </a:extLst>
          </p:cNvPr>
          <p:cNvSpPr txBox="1"/>
          <p:nvPr/>
        </p:nvSpPr>
        <p:spPr>
          <a:xfrm>
            <a:off x="6996419" y="1996580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313417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62591" y="3031211"/>
            <a:ext cx="37631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SUPORTE AO SISTEMA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C12232C-2B23-432A-9FB0-7AFD5773A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334" y="3237094"/>
            <a:ext cx="6893536" cy="255520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5B379B9-008F-4387-86BC-6E39EB5F6470}"/>
              </a:ext>
            </a:extLst>
          </p:cNvPr>
          <p:cNvSpPr txBox="1"/>
          <p:nvPr/>
        </p:nvSpPr>
        <p:spPr>
          <a:xfrm>
            <a:off x="6805246" y="4958129"/>
            <a:ext cx="2702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Github.com/</a:t>
            </a:r>
            <a:r>
              <a:rPr lang="pt-BR" dirty="0" err="1"/>
              <a:t>softengenharia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701611-1113-4E24-8FB5-F2E6E3F14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043" y="961622"/>
            <a:ext cx="4934748" cy="246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1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0833E-6 -3.33333E-6 L -0.01654 0.0018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62591" y="3031211"/>
            <a:ext cx="37631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SUPORTE AO SISTEMA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7F4D29-2C5E-4297-9D0E-654DED87C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019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1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03295 0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62591" y="3031211"/>
            <a:ext cx="37631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SUPORTE AO SISTEMA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7F4D29-2C5E-4297-9D0E-654DED87C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019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1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03295 0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62591" y="3031211"/>
            <a:ext cx="37631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SUPORTE AO SISTEMA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7F4D29-2C5E-4297-9D0E-654DED87C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019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03295 0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62591" y="3031211"/>
            <a:ext cx="37631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SUPORTE AO SISTEMA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7F4D29-2C5E-4297-9D0E-654DED87C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019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8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03295 0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6AE2A9-8A97-4B5C-990A-02326CDC5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8292" y="3031214"/>
            <a:ext cx="4088292" cy="79557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DEMONSTRAÇÃO</a:t>
            </a:r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28E1C0F7-D8EF-43D3-BFA6-517EA10AA836}"/>
              </a:ext>
            </a:extLst>
          </p:cNvPr>
          <p:cNvSpPr txBox="1">
            <a:spLocks/>
          </p:cNvSpPr>
          <p:nvPr/>
        </p:nvSpPr>
        <p:spPr>
          <a:xfrm>
            <a:off x="4088292" y="3031213"/>
            <a:ext cx="4088292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29528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" grpId="0"/>
      <p:bldP spid="5" grpId="1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6AE2A9-8A97-4B5C-990A-02326CDC5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1034" y="3031211"/>
            <a:ext cx="2669932" cy="795571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chemeClr val="tx1"/>
                </a:solidFill>
              </a:rPr>
              <a:t>TECNOLOGIAS</a:t>
            </a:r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701087" y="3031210"/>
            <a:ext cx="2686117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TECNOLOGIAS</a:t>
            </a:r>
          </a:p>
        </p:txBody>
      </p:sp>
    </p:spTree>
    <p:extLst>
      <p:ext uri="{BB962C8B-B14F-4D97-AF65-F5344CB8AC3E}">
        <p14:creationId xmlns:p14="http://schemas.microsoft.com/office/powerpoint/2010/main" val="220515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33216 -0.002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5" grpId="1"/>
      <p:bldP spid="1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696691" y="3031214"/>
            <a:ext cx="26949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TECNOLOGIAS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CDC295-A457-46BB-BF22-46EAA1E96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983" y="2415320"/>
            <a:ext cx="1752600" cy="24669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606EC7B-1915-4AC5-A9F2-95D81E0C1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765" y="2350677"/>
            <a:ext cx="1752599" cy="247039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9AF3244-AC1D-4147-B776-7D5A6A414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296" y="2415320"/>
            <a:ext cx="2405756" cy="240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696691" y="3031214"/>
            <a:ext cx="26949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TECNOLOGIAS</a:t>
            </a:r>
          </a:p>
        </p:txBody>
      </p:sp>
      <p:pic>
        <p:nvPicPr>
          <p:cNvPr id="4" name="Picture 3" descr="C:\Users\Anderson\Desktop\php7-vs-nodejs-1.png">
            <a:extLst>
              <a:ext uri="{FF2B5EF4-FFF2-40B4-BE49-F238E27FC236}">
                <a16:creationId xmlns:a16="http://schemas.microsoft.com/office/drawing/2014/main" id="{25D51690-C127-40EF-9EC1-60325343D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5" y="621389"/>
            <a:ext cx="7612063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8AFB359-C023-4EBA-8AFC-AA8ED1CCE6CD}"/>
              </a:ext>
            </a:extLst>
          </p:cNvPr>
          <p:cNvSpPr txBox="1"/>
          <p:nvPr/>
        </p:nvSpPr>
        <p:spPr>
          <a:xfrm>
            <a:off x="5231427" y="5354516"/>
            <a:ext cx="603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https://belitsoft.com/php-development-services/php7-vs-nodejs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52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696691" y="3031214"/>
            <a:ext cx="26949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TECNOLOGIAS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5CA8EE7-FFE0-42BD-ADA6-B998E3A14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46" y="451182"/>
            <a:ext cx="7061563" cy="609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6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6AE2A9-8A97-4B5C-990A-02326CDC5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2747" y="3031213"/>
            <a:ext cx="2206505" cy="79557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TÓPICOS</a:t>
            </a:r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950721" y="3031212"/>
            <a:ext cx="218685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TÓPICOS</a:t>
            </a:r>
          </a:p>
        </p:txBody>
      </p:sp>
    </p:spTree>
    <p:extLst>
      <p:ext uri="{BB962C8B-B14F-4D97-AF65-F5344CB8AC3E}">
        <p14:creationId xmlns:p14="http://schemas.microsoft.com/office/powerpoint/2010/main" val="103734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33216 -0.002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5" grpId="1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696691" y="3031214"/>
            <a:ext cx="269490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TECNOLOGIAS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581E3B4-FEFF-4C11-9AA1-D604C85823E4}"/>
              </a:ext>
            </a:extLst>
          </p:cNvPr>
          <p:cNvGrpSpPr/>
          <p:nvPr/>
        </p:nvGrpSpPr>
        <p:grpSpPr>
          <a:xfrm>
            <a:off x="5502524" y="528876"/>
            <a:ext cx="5202371" cy="6218034"/>
            <a:chOff x="5502524" y="528876"/>
            <a:chExt cx="5202371" cy="6218034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0FB07AD3-0E74-4684-8B1C-3E7AAC400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2524" y="528876"/>
              <a:ext cx="5202371" cy="5202371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44B1ADA2-B9F6-401E-B675-BB95A008F2D6}"/>
                </a:ext>
              </a:extLst>
            </p:cNvPr>
            <p:cNvSpPr txBox="1"/>
            <p:nvPr/>
          </p:nvSpPr>
          <p:spPr>
            <a:xfrm>
              <a:off x="6378749" y="5731247"/>
              <a:ext cx="34499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0" dirty="0"/>
                <a:t>TÉCNICA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089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6AE2A9-8A97-4B5C-990A-02326CDC5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8967" y="3031214"/>
            <a:ext cx="1754066" cy="795571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chemeClr val="tx1"/>
                </a:solidFill>
              </a:rPr>
              <a:t>DESAFIOS</a:t>
            </a:r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089032" y="3031213"/>
            <a:ext cx="1910228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DESAFIOS</a:t>
            </a:r>
          </a:p>
        </p:txBody>
      </p:sp>
    </p:spTree>
    <p:extLst>
      <p:ext uri="{BB962C8B-B14F-4D97-AF65-F5344CB8AC3E}">
        <p14:creationId xmlns:p14="http://schemas.microsoft.com/office/powerpoint/2010/main" val="138920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33216 -0.002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5" grpId="1"/>
      <p:bldP spid="1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D0FA2D9C-FBFD-45E0-9644-FA85BE951F7D}"/>
              </a:ext>
            </a:extLst>
          </p:cNvPr>
          <p:cNvSpPr/>
          <p:nvPr/>
        </p:nvSpPr>
        <p:spPr>
          <a:xfrm>
            <a:off x="4320081" y="1227214"/>
            <a:ext cx="2661009" cy="386862"/>
          </a:xfrm>
          <a:prstGeom prst="rect">
            <a:avLst/>
          </a:prstGeom>
          <a:solidFill>
            <a:srgbClr val="C819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100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4803C7E-113B-40B2-917D-92CC51054135}"/>
              </a:ext>
            </a:extLst>
          </p:cNvPr>
          <p:cNvSpPr/>
          <p:nvPr/>
        </p:nvSpPr>
        <p:spPr>
          <a:xfrm>
            <a:off x="4320083" y="2024383"/>
            <a:ext cx="2661009" cy="386862"/>
          </a:xfrm>
          <a:prstGeom prst="rect">
            <a:avLst/>
          </a:prstGeom>
          <a:solidFill>
            <a:srgbClr val="C819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100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CB036D0-6656-4BAB-A9EA-E1EEF78007C6}"/>
              </a:ext>
            </a:extLst>
          </p:cNvPr>
          <p:cNvSpPr/>
          <p:nvPr/>
        </p:nvSpPr>
        <p:spPr>
          <a:xfrm>
            <a:off x="4320084" y="2821552"/>
            <a:ext cx="2661010" cy="386862"/>
          </a:xfrm>
          <a:prstGeom prst="rect">
            <a:avLst/>
          </a:prstGeom>
          <a:solidFill>
            <a:srgbClr val="C819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6771547E-D04E-4232-B42E-8E3D874C30A1}"/>
              </a:ext>
            </a:extLst>
          </p:cNvPr>
          <p:cNvSpPr/>
          <p:nvPr/>
        </p:nvSpPr>
        <p:spPr>
          <a:xfrm>
            <a:off x="4320083" y="3642166"/>
            <a:ext cx="2661007" cy="386862"/>
          </a:xfrm>
          <a:prstGeom prst="rect">
            <a:avLst/>
          </a:prstGeom>
          <a:solidFill>
            <a:srgbClr val="C819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100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35BE053D-3F97-482B-ACF6-3EF6634A2114}"/>
              </a:ext>
            </a:extLst>
          </p:cNvPr>
          <p:cNvSpPr/>
          <p:nvPr/>
        </p:nvSpPr>
        <p:spPr>
          <a:xfrm>
            <a:off x="4320084" y="4462780"/>
            <a:ext cx="2661006" cy="386862"/>
          </a:xfrm>
          <a:prstGeom prst="rect">
            <a:avLst/>
          </a:prstGeom>
          <a:solidFill>
            <a:srgbClr val="C819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100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868213DC-ACCA-486A-B265-65DEA98B23A6}"/>
              </a:ext>
            </a:extLst>
          </p:cNvPr>
          <p:cNvSpPr/>
          <p:nvPr/>
        </p:nvSpPr>
        <p:spPr>
          <a:xfrm>
            <a:off x="6981090" y="5259949"/>
            <a:ext cx="3261946" cy="386862"/>
          </a:xfrm>
          <a:prstGeom prst="rect">
            <a:avLst/>
          </a:prstGeom>
          <a:solidFill>
            <a:srgbClr val="C819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100" dirty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85E3934-11D1-4820-9173-782B15861210}"/>
              </a:ext>
            </a:extLst>
          </p:cNvPr>
          <p:cNvSpPr/>
          <p:nvPr/>
        </p:nvSpPr>
        <p:spPr>
          <a:xfrm>
            <a:off x="10243036" y="6057118"/>
            <a:ext cx="920262" cy="386862"/>
          </a:xfrm>
          <a:prstGeom prst="rect">
            <a:avLst/>
          </a:prstGeom>
          <a:solidFill>
            <a:srgbClr val="C819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1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089032" y="3031213"/>
            <a:ext cx="1910228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DESAFIOS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3FD138E-1EC4-4250-9B57-990200AF01AC}"/>
              </a:ext>
            </a:extLst>
          </p:cNvPr>
          <p:cNvSpPr/>
          <p:nvPr/>
        </p:nvSpPr>
        <p:spPr>
          <a:xfrm>
            <a:off x="4320084" y="437465"/>
            <a:ext cx="1407570" cy="386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>
                <a:solidFill>
                  <a:schemeClr val="bg1"/>
                </a:solidFill>
              </a:rPr>
              <a:t>Análise</a:t>
            </a:r>
            <a:br>
              <a:rPr lang="pt-BR" sz="1100" dirty="0">
                <a:solidFill>
                  <a:schemeClr val="bg1"/>
                </a:solidFill>
              </a:rPr>
            </a:br>
            <a:r>
              <a:rPr lang="pt-BR" sz="1100" dirty="0">
                <a:solidFill>
                  <a:schemeClr val="bg1"/>
                </a:solidFill>
              </a:rPr>
              <a:t>16 dias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3F60E04-5AC6-4E5B-9900-A9D6AA38DE48}"/>
              </a:ext>
            </a:extLst>
          </p:cNvPr>
          <p:cNvSpPr/>
          <p:nvPr/>
        </p:nvSpPr>
        <p:spPr>
          <a:xfrm>
            <a:off x="4320084" y="1234634"/>
            <a:ext cx="2661009" cy="386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 err="1"/>
              <a:t>Sizing</a:t>
            </a:r>
            <a:r>
              <a:rPr lang="pt-BR" sz="1100" dirty="0"/>
              <a:t> de Arquitetura</a:t>
            </a:r>
            <a:br>
              <a:rPr lang="pt-BR" sz="1100" dirty="0"/>
            </a:br>
            <a:r>
              <a:rPr lang="pt-BR" sz="1100" dirty="0"/>
              <a:t>43 dias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97C90D8-6280-4651-A771-91DDB5D81160}"/>
              </a:ext>
            </a:extLst>
          </p:cNvPr>
          <p:cNvSpPr/>
          <p:nvPr/>
        </p:nvSpPr>
        <p:spPr>
          <a:xfrm>
            <a:off x="4320086" y="2031803"/>
            <a:ext cx="2661009" cy="386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/>
              <a:t>Projeto de Banco de Dados</a:t>
            </a:r>
            <a:br>
              <a:rPr lang="pt-BR" sz="1100" dirty="0"/>
            </a:br>
            <a:r>
              <a:rPr lang="pt-BR" sz="1100" dirty="0"/>
              <a:t>43 dias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9BA65F3-31E8-434F-A5CE-E303998B2EDA}"/>
              </a:ext>
            </a:extLst>
          </p:cNvPr>
          <p:cNvSpPr/>
          <p:nvPr/>
        </p:nvSpPr>
        <p:spPr>
          <a:xfrm>
            <a:off x="4320087" y="2828972"/>
            <a:ext cx="2661010" cy="386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/>
              <a:t>Projeto de Arquitetura</a:t>
            </a:r>
            <a:br>
              <a:rPr lang="pt-BR" sz="1100" dirty="0"/>
            </a:br>
            <a:r>
              <a:rPr lang="pt-BR" sz="1100" dirty="0"/>
              <a:t>43 dias</a:t>
            </a:r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AE170FC-D10A-4DAF-A4A8-93FA99D99699}"/>
              </a:ext>
            </a:extLst>
          </p:cNvPr>
          <p:cNvSpPr/>
          <p:nvPr/>
        </p:nvSpPr>
        <p:spPr>
          <a:xfrm>
            <a:off x="4320086" y="3649586"/>
            <a:ext cx="2661007" cy="386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/>
              <a:t>Projeto de Interface</a:t>
            </a:r>
            <a:br>
              <a:rPr lang="pt-BR" sz="1100" dirty="0"/>
            </a:br>
            <a:r>
              <a:rPr lang="pt-BR" sz="1100" dirty="0"/>
              <a:t>43 dias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F172314-14E5-4B48-9213-E7E607942479}"/>
              </a:ext>
            </a:extLst>
          </p:cNvPr>
          <p:cNvSpPr/>
          <p:nvPr/>
        </p:nvSpPr>
        <p:spPr>
          <a:xfrm>
            <a:off x="4320087" y="4470200"/>
            <a:ext cx="2661006" cy="386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/>
              <a:t>Projeto de Programa</a:t>
            </a:r>
            <a:br>
              <a:rPr lang="pt-BR" sz="1100" dirty="0"/>
            </a:br>
            <a:r>
              <a:rPr lang="pt-BR" sz="1100" dirty="0"/>
              <a:t>43 dias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970C962-7DAE-40C2-B89C-14619603725E}"/>
              </a:ext>
            </a:extLst>
          </p:cNvPr>
          <p:cNvSpPr/>
          <p:nvPr/>
        </p:nvSpPr>
        <p:spPr>
          <a:xfrm>
            <a:off x="6981093" y="5267369"/>
            <a:ext cx="3261946" cy="386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/>
              <a:t>Implementação do Sistema</a:t>
            </a:r>
            <a:br>
              <a:rPr lang="pt-BR" sz="1100" dirty="0"/>
            </a:br>
            <a:r>
              <a:rPr lang="pt-BR" sz="1100" dirty="0"/>
              <a:t>33 dias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0082609-98AA-40DB-9643-DCEAD5077341}"/>
              </a:ext>
            </a:extLst>
          </p:cNvPr>
          <p:cNvSpPr/>
          <p:nvPr/>
        </p:nvSpPr>
        <p:spPr>
          <a:xfrm>
            <a:off x="10243039" y="6064538"/>
            <a:ext cx="920262" cy="3868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/>
              <a:t>Treinamento</a:t>
            </a:r>
            <a:br>
              <a:rPr lang="pt-BR" sz="1100" dirty="0"/>
            </a:br>
            <a:r>
              <a:rPr lang="pt-BR" sz="1100" dirty="0"/>
              <a:t>5 dias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C129154-FCB9-4EAC-844D-934E0419C34F}"/>
              </a:ext>
            </a:extLst>
          </p:cNvPr>
          <p:cNvSpPr/>
          <p:nvPr/>
        </p:nvSpPr>
        <p:spPr>
          <a:xfrm rot="18988264">
            <a:off x="5640063" y="924972"/>
            <a:ext cx="232461" cy="2324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E5C4132-570F-411B-8C84-174E2E8FB9B8}"/>
              </a:ext>
            </a:extLst>
          </p:cNvPr>
          <p:cNvSpPr txBox="1"/>
          <p:nvPr/>
        </p:nvSpPr>
        <p:spPr>
          <a:xfrm>
            <a:off x="5912827" y="814037"/>
            <a:ext cx="13067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Término de Análise</a:t>
            </a:r>
            <a:br>
              <a:rPr lang="pt-BR" sz="1100" dirty="0"/>
            </a:br>
            <a:r>
              <a:rPr lang="pt-BR" sz="1100" dirty="0"/>
              <a:t>20/09/2017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8771092-60F7-47D9-9F2A-C59EEFB4BF28}"/>
              </a:ext>
            </a:extLst>
          </p:cNvPr>
          <p:cNvSpPr/>
          <p:nvPr/>
        </p:nvSpPr>
        <p:spPr>
          <a:xfrm rot="18988264">
            <a:off x="6880719" y="4945985"/>
            <a:ext cx="232461" cy="2324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EE55106-4BAC-43E8-B382-F434645E2C11}"/>
              </a:ext>
            </a:extLst>
          </p:cNvPr>
          <p:cNvSpPr txBox="1"/>
          <p:nvPr/>
        </p:nvSpPr>
        <p:spPr>
          <a:xfrm>
            <a:off x="7077572" y="4843476"/>
            <a:ext cx="13276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Término de Projeto</a:t>
            </a:r>
            <a:br>
              <a:rPr lang="pt-BR" sz="1100" dirty="0"/>
            </a:br>
            <a:r>
              <a:rPr lang="pt-BR" sz="1100" dirty="0"/>
              <a:t>25/10/2017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856D300-171A-46AD-8F8C-7B77FDB522F4}"/>
              </a:ext>
            </a:extLst>
          </p:cNvPr>
          <p:cNvSpPr/>
          <p:nvPr/>
        </p:nvSpPr>
        <p:spPr>
          <a:xfrm rot="18988264">
            <a:off x="10126808" y="5743153"/>
            <a:ext cx="232461" cy="2324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C371E69-67D0-4611-A912-5263F677329E}"/>
              </a:ext>
            </a:extLst>
          </p:cNvPr>
          <p:cNvSpPr txBox="1"/>
          <p:nvPr/>
        </p:nvSpPr>
        <p:spPr>
          <a:xfrm>
            <a:off x="10323661" y="5640644"/>
            <a:ext cx="17668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Término de Implementação</a:t>
            </a:r>
            <a:br>
              <a:rPr lang="pt-BR" sz="1100" dirty="0"/>
            </a:br>
            <a:r>
              <a:rPr lang="pt-BR" sz="1100" dirty="0"/>
              <a:t>01/12/2017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807073B-833D-4344-87A3-E6014B75372C}"/>
              </a:ext>
            </a:extLst>
          </p:cNvPr>
          <p:cNvSpPr/>
          <p:nvPr/>
        </p:nvSpPr>
        <p:spPr>
          <a:xfrm rot="18988264">
            <a:off x="4198664" y="110935"/>
            <a:ext cx="232461" cy="2324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04C44AF-FC64-4C06-8001-D12F80A4D816}"/>
              </a:ext>
            </a:extLst>
          </p:cNvPr>
          <p:cNvSpPr txBox="1"/>
          <p:nvPr/>
        </p:nvSpPr>
        <p:spPr>
          <a:xfrm>
            <a:off x="4471428" y="0"/>
            <a:ext cx="8290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Início</a:t>
            </a:r>
            <a:br>
              <a:rPr lang="pt-BR" sz="1100" dirty="0"/>
            </a:br>
            <a:r>
              <a:rPr lang="pt-BR" sz="1100" dirty="0"/>
              <a:t>30/08/2017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783EF89-9BAB-4EDA-91E0-369FFF578564}"/>
              </a:ext>
            </a:extLst>
          </p:cNvPr>
          <p:cNvSpPr/>
          <p:nvPr/>
        </p:nvSpPr>
        <p:spPr>
          <a:xfrm rot="18988264">
            <a:off x="11047071" y="6540322"/>
            <a:ext cx="232461" cy="2324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CD12A0A-5A20-4E30-93B1-623BCF695BA1}"/>
              </a:ext>
            </a:extLst>
          </p:cNvPr>
          <p:cNvSpPr txBox="1"/>
          <p:nvPr/>
        </p:nvSpPr>
        <p:spPr>
          <a:xfrm>
            <a:off x="11243924" y="6437813"/>
            <a:ext cx="8290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Fim</a:t>
            </a:r>
            <a:br>
              <a:rPr lang="pt-BR" sz="1100" dirty="0"/>
            </a:br>
            <a:r>
              <a:rPr lang="pt-BR" sz="1100" dirty="0"/>
              <a:t>08/12/2017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8FBC1F7-1060-4655-848E-AF703E0D35FC}"/>
              </a:ext>
            </a:extLst>
          </p:cNvPr>
          <p:cNvSpPr txBox="1"/>
          <p:nvPr/>
        </p:nvSpPr>
        <p:spPr>
          <a:xfrm>
            <a:off x="7858858" y="2613313"/>
            <a:ext cx="1494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rgbClr val="FF0000"/>
                </a:solidFill>
              </a:rPr>
              <a:t>Atraso de uma semana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6D2BD81-9ED2-4A11-AC00-3F46D7AA83B7}"/>
              </a:ext>
            </a:extLst>
          </p:cNvPr>
          <p:cNvSpPr txBox="1"/>
          <p:nvPr/>
        </p:nvSpPr>
        <p:spPr>
          <a:xfrm>
            <a:off x="10323661" y="4789435"/>
            <a:ext cx="1494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rgbClr val="FF0000"/>
                </a:solidFill>
              </a:rPr>
              <a:t>Atraso de uma semana</a:t>
            </a:r>
          </a:p>
        </p:txBody>
      </p:sp>
    </p:spTree>
    <p:extLst>
      <p:ext uri="{BB962C8B-B14F-4D97-AF65-F5344CB8AC3E}">
        <p14:creationId xmlns:p14="http://schemas.microsoft.com/office/powerpoint/2010/main" val="244420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800"/>
                            </p:stCondLst>
                            <p:childTnLst>
                              <p:par>
                                <p:cTn id="9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05222 4.07407E-6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3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3.7037E-7 L 0.053 3.7037E-7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63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45833E-6 -3.33333E-6 L 0.05508 -3.33333E-6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63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45833E-6 7.40741E-7 L 0.05586 7.40741E-7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3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45833E-6 4.81481E-6 L 0.05651 4.81481E-6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63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7 1.11111E-6 L 0.07604 1.11111E-6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63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4.58333E-6 -2.59259E-6 L 0.02787 -2.59259E-6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200"/>
                            </p:stCondLst>
                            <p:childTnLst>
                              <p:par>
                                <p:cTn id="1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600"/>
                            </p:stCondLst>
                            <p:childTnLst>
                              <p:par>
                                <p:cTn id="1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41" grpId="0"/>
      <p:bldP spid="4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1089032" y="3031213"/>
            <a:ext cx="1910228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DESAFIOS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B093991-80FD-4A89-B56C-2EF399A2C280}"/>
              </a:ext>
            </a:extLst>
          </p:cNvPr>
          <p:cNvSpPr txBox="1"/>
          <p:nvPr/>
        </p:nvSpPr>
        <p:spPr>
          <a:xfrm>
            <a:off x="4659924" y="3180453"/>
            <a:ext cx="7281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81 DIAS DE PROJETO PLANEJADOS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EEC9A42-0058-4BBB-93BD-076174D2D7C6}"/>
              </a:ext>
            </a:extLst>
          </p:cNvPr>
          <p:cNvSpPr txBox="1"/>
          <p:nvPr/>
        </p:nvSpPr>
        <p:spPr>
          <a:xfrm>
            <a:off x="4659924" y="3180453"/>
            <a:ext cx="5703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83 DIAS DE PROJETO REAIS</a:t>
            </a:r>
          </a:p>
        </p:txBody>
      </p:sp>
    </p:spTree>
    <p:extLst>
      <p:ext uri="{BB962C8B-B14F-4D97-AF65-F5344CB8AC3E}">
        <p14:creationId xmlns:p14="http://schemas.microsoft.com/office/powerpoint/2010/main" val="306791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4.375E-6 0.2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2" grpId="0"/>
      <p:bldP spid="32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ED5FBC08-768C-4177-9A5B-9C676DB2F410}"/>
              </a:ext>
            </a:extLst>
          </p:cNvPr>
          <p:cNvGrpSpPr/>
          <p:nvPr/>
        </p:nvGrpSpPr>
        <p:grpSpPr>
          <a:xfrm>
            <a:off x="0" y="0"/>
            <a:ext cx="4088292" cy="6858000"/>
            <a:chOff x="0" y="0"/>
            <a:chExt cx="4088292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60305A0-0C4B-415D-BC44-C74BB2011712}"/>
                </a:ext>
              </a:extLst>
            </p:cNvPr>
            <p:cNvSpPr/>
            <p:nvPr/>
          </p:nvSpPr>
          <p:spPr>
            <a:xfrm>
              <a:off x="0" y="0"/>
              <a:ext cx="4088292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Título 4">
              <a:extLst>
                <a:ext uri="{FF2B5EF4-FFF2-40B4-BE49-F238E27FC236}">
                  <a16:creationId xmlns:a16="http://schemas.microsoft.com/office/drawing/2014/main" id="{4699DB32-D821-4500-87D1-7567A05380F0}"/>
                </a:ext>
              </a:extLst>
            </p:cNvPr>
            <p:cNvSpPr txBox="1">
              <a:spLocks/>
            </p:cNvSpPr>
            <p:nvPr/>
          </p:nvSpPr>
          <p:spPr>
            <a:xfrm>
              <a:off x="1089032" y="3031213"/>
              <a:ext cx="1910228" cy="79557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800" dirty="0">
                  <a:solidFill>
                    <a:schemeClr val="bg1"/>
                  </a:solidFill>
                </a:rPr>
                <a:t>DESAFIOS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EBF4F4-2D2C-4006-8EE5-D6E35B9D842C}"/>
              </a:ext>
            </a:extLst>
          </p:cNvPr>
          <p:cNvSpPr txBox="1"/>
          <p:nvPr/>
        </p:nvSpPr>
        <p:spPr>
          <a:xfrm>
            <a:off x="3575790" y="3057343"/>
            <a:ext cx="50404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/>
              <a:t>MUITO OBRIGADO</a:t>
            </a:r>
          </a:p>
        </p:txBody>
      </p:sp>
    </p:spTree>
    <p:extLst>
      <p:ext uri="{BB962C8B-B14F-4D97-AF65-F5344CB8AC3E}">
        <p14:creationId xmlns:p14="http://schemas.microsoft.com/office/powerpoint/2010/main" val="142780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9B44182-574B-4337-B655-7DA91975E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268" y="2571293"/>
            <a:ext cx="9721907" cy="985164"/>
          </a:xfrm>
        </p:spPr>
        <p:txBody>
          <a:bodyPr>
            <a:normAutofit fontScale="90000"/>
          </a:bodyPr>
          <a:lstStyle/>
          <a:p>
            <a:r>
              <a:rPr lang="pt-BR" sz="3200" dirty="0">
                <a:solidFill>
                  <a:schemeClr val="tx1"/>
                </a:solidFill>
              </a:rPr>
              <a:t>INSTITUTO FEDERAL DE MINAS GERAIS – </a:t>
            </a:r>
            <a:r>
              <a:rPr lang="pt-BR" sz="3200" i="1" dirty="0">
                <a:solidFill>
                  <a:schemeClr val="tx1"/>
                </a:solidFill>
              </a:rPr>
              <a:t>CAMPUS </a:t>
            </a:r>
            <a:r>
              <a:rPr lang="pt-BR" sz="3200" dirty="0">
                <a:solidFill>
                  <a:schemeClr val="tx1"/>
                </a:solidFill>
              </a:rPr>
              <a:t>BAMBUÍ</a:t>
            </a:r>
            <a:br>
              <a:rPr lang="pt-BR" sz="3200" dirty="0">
                <a:solidFill>
                  <a:schemeClr val="tx1"/>
                </a:solidFill>
              </a:rPr>
            </a:br>
            <a:r>
              <a:rPr lang="pt-BR" sz="3200" dirty="0">
                <a:solidFill>
                  <a:schemeClr val="tx1"/>
                </a:solidFill>
              </a:rPr>
              <a:t>BACHARELADO EM ENGENHARIA DE COMPUTAÇÃO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86AEDE7-E5D0-4EAE-9EBD-DED334D5B7E1}"/>
              </a:ext>
            </a:extLst>
          </p:cNvPr>
          <p:cNvSpPr/>
          <p:nvPr/>
        </p:nvSpPr>
        <p:spPr>
          <a:xfrm>
            <a:off x="6149975" y="271242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7FB1A18-BFBF-45DA-87D1-F30C81112D38}"/>
              </a:ext>
            </a:extLst>
          </p:cNvPr>
          <p:cNvSpPr/>
          <p:nvPr/>
        </p:nvSpPr>
        <p:spPr>
          <a:xfrm>
            <a:off x="5771249" y="271242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E3F5149-1C38-4730-9077-20A1B29ED5CD}"/>
              </a:ext>
            </a:extLst>
          </p:cNvPr>
          <p:cNvSpPr/>
          <p:nvPr/>
        </p:nvSpPr>
        <p:spPr>
          <a:xfrm>
            <a:off x="5771249" y="3097579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576DA0B-E014-4DCF-8660-051426CF048A}"/>
              </a:ext>
            </a:extLst>
          </p:cNvPr>
          <p:cNvSpPr/>
          <p:nvPr/>
        </p:nvSpPr>
        <p:spPr>
          <a:xfrm>
            <a:off x="5392523" y="3097578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7AE88B9-C406-42B6-84F3-A2D63EC22BB7}"/>
              </a:ext>
            </a:extLst>
          </p:cNvPr>
          <p:cNvSpPr/>
          <p:nvPr/>
        </p:nvSpPr>
        <p:spPr>
          <a:xfrm>
            <a:off x="5392522" y="346906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06A27EF-0027-4BEA-B411-A3CEA8A94015}"/>
              </a:ext>
            </a:extLst>
          </p:cNvPr>
          <p:cNvSpPr/>
          <p:nvPr/>
        </p:nvSpPr>
        <p:spPr>
          <a:xfrm>
            <a:off x="5771248" y="346906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9241C56-7D7C-492E-8668-6C3510BDBDE0}"/>
              </a:ext>
            </a:extLst>
          </p:cNvPr>
          <p:cNvSpPr/>
          <p:nvPr/>
        </p:nvSpPr>
        <p:spPr>
          <a:xfrm>
            <a:off x="6149974" y="346906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C77347D-9022-4866-AA10-642A8A462985}"/>
              </a:ext>
            </a:extLst>
          </p:cNvPr>
          <p:cNvSpPr/>
          <p:nvPr/>
        </p:nvSpPr>
        <p:spPr>
          <a:xfrm>
            <a:off x="5386542" y="3838347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086DCE0-469D-4B5A-AA94-31206E2BF1BE}"/>
              </a:ext>
            </a:extLst>
          </p:cNvPr>
          <p:cNvSpPr/>
          <p:nvPr/>
        </p:nvSpPr>
        <p:spPr>
          <a:xfrm>
            <a:off x="5771247" y="3843980"/>
            <a:ext cx="342485" cy="351455"/>
          </a:xfrm>
          <a:prstGeom prst="roundRect">
            <a:avLst/>
          </a:prstGeom>
          <a:solidFill>
            <a:srgbClr val="32A04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C6796AA-AB4A-41AF-9A8E-B0923768DA45}"/>
              </a:ext>
            </a:extLst>
          </p:cNvPr>
          <p:cNvSpPr/>
          <p:nvPr/>
        </p:nvSpPr>
        <p:spPr>
          <a:xfrm>
            <a:off x="5392523" y="2712420"/>
            <a:ext cx="342485" cy="351455"/>
          </a:xfrm>
          <a:prstGeom prst="ellipse">
            <a:avLst/>
          </a:prstGeom>
          <a:solidFill>
            <a:srgbClr val="C8191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545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50"/>
                            </p:stCondLst>
                            <p:childTnLst>
                              <p:par>
                                <p:cTn id="56" presetID="35" presetClass="path" presetSubtype="0" accel="25000" decel="7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81481E-6 L -0.40221 -4.81481E-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17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-0.40299 -4.81481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5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-0.40286 -4.81481E-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43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81481E-6 L -0.40117 -4.81481E-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65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-0.40195 -4.81481E-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40117 -1.48148E-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65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40195 -1.48148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-0.40182 -1.48148E-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91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-0.40065 4.81481E-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9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35" presetClass="path" presetSubtype="0" accel="25000" decel="7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-0.40195 -1.11111E-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1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439599F-E7A5-4CFA-AA6C-18C2C27D7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1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E367FCC-CB0D-4AB5-8DFA-2CEAB4B8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2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0F7D61-11E6-4200-81B2-F78D8020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8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E0BF2E-0C2A-49FC-A1D0-774CE8F24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946526" y="3031214"/>
            <a:ext cx="2195239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TÓPICOS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4F4CE6A-5AD5-4F38-8EA9-43371A01A39C}"/>
              </a:ext>
            </a:extLst>
          </p:cNvPr>
          <p:cNvSpPr txBox="1"/>
          <p:nvPr/>
        </p:nvSpPr>
        <p:spPr>
          <a:xfrm>
            <a:off x="4088291" y="133466"/>
            <a:ext cx="7924744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/>
              <a:t>O PROBLEMA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/>
              <a:t>ARTEFATOS DE ANÁLISE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/>
              <a:t>ARTEFATOS DE PROJETO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/>
              <a:t>SUPORTE AO SISTEMA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/>
              <a:t>DEMONSTRAÇÃO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/>
              <a:t>TECNOLOGIA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/>
              <a:t>DESAFIOS</a:t>
            </a:r>
          </a:p>
        </p:txBody>
      </p:sp>
    </p:spTree>
    <p:extLst>
      <p:ext uri="{BB962C8B-B14F-4D97-AF65-F5344CB8AC3E}">
        <p14:creationId xmlns:p14="http://schemas.microsoft.com/office/powerpoint/2010/main" val="409287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E40CD80-1981-4AF3-B914-31BD60542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8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6F03121-3ACC-4461-BCFD-4F3A747D3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0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A172E47-6A0D-4CF8-9483-7FB44820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4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4D64DDC-7D8B-4D89-A70D-AADAF6E50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1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BA97679-5D54-4EF3-ABC5-0232E1DD6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8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F8F73A0-8C00-44FD-99F7-B09763725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1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1C65A94-8A87-4270-BCF9-4A48EE2B4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7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278F38-62D2-48FF-B44E-E149AF0E1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9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B3FCF0D-775B-442C-9C27-169421D84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6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1A7C64F-5FF0-4104-8A34-B00DD8BEF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8805" y="-1028699"/>
            <a:ext cx="15849610" cy="89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0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60305A0-0C4B-415D-BC44-C74BB2011712}"/>
              </a:ext>
            </a:extLst>
          </p:cNvPr>
          <p:cNvSpPr/>
          <p:nvPr/>
        </p:nvSpPr>
        <p:spPr>
          <a:xfrm>
            <a:off x="0" y="0"/>
            <a:ext cx="40882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6AE2A9-8A97-4B5C-990A-02326CDC5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9261" y="3031213"/>
            <a:ext cx="3033477" cy="79557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O PROBLEMA</a:t>
            </a:r>
          </a:p>
        </p:txBody>
      </p:sp>
      <p:sp>
        <p:nvSpPr>
          <p:cNvPr id="13" name="Título 4">
            <a:extLst>
              <a:ext uri="{FF2B5EF4-FFF2-40B4-BE49-F238E27FC236}">
                <a16:creationId xmlns:a16="http://schemas.microsoft.com/office/drawing/2014/main" id="{4699DB32-D821-4500-87D1-7567A05380F0}"/>
              </a:ext>
            </a:extLst>
          </p:cNvPr>
          <p:cNvSpPr txBox="1">
            <a:spLocks/>
          </p:cNvSpPr>
          <p:nvPr/>
        </p:nvSpPr>
        <p:spPr>
          <a:xfrm>
            <a:off x="558246" y="3031212"/>
            <a:ext cx="2971800" cy="79557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O problema</a:t>
            </a:r>
          </a:p>
        </p:txBody>
      </p:sp>
    </p:spTree>
    <p:extLst>
      <p:ext uri="{BB962C8B-B14F-4D97-AF65-F5344CB8AC3E}">
        <p14:creationId xmlns:p14="http://schemas.microsoft.com/office/powerpoint/2010/main" val="370882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33216 -0.002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5" grpId="1"/>
      <p:bldP spid="13" grpId="0"/>
    </p:bldLst>
  </p:timing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2803</TotalTime>
  <Words>1269</Words>
  <Application>Microsoft Office PowerPoint</Application>
  <PresentationFormat>Widescreen</PresentationFormat>
  <Paragraphs>488</Paragraphs>
  <Slides>89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89</vt:i4>
      </vt:variant>
    </vt:vector>
  </HeadingPairs>
  <TitlesOfParts>
    <vt:vector size="96" baseType="lpstr">
      <vt:lpstr>Arial</vt:lpstr>
      <vt:lpstr>BookmanOldStyle</vt:lpstr>
      <vt:lpstr>Gill Sans MT</vt:lpstr>
      <vt:lpstr>Wingdings</vt:lpstr>
      <vt:lpstr>Wingdings 2</vt:lpstr>
      <vt:lpstr>Dividendo</vt:lpstr>
      <vt:lpstr>Visio.Drawing.15</vt:lpstr>
      <vt:lpstr>INSTITUTO FEDERAL DE MINAS GERAIS – CAMPUS BAMBUÍ BACHARELADO EM ENGENHARIA DE COMPUTAÇÃO</vt:lpstr>
      <vt:lpstr>PROPOSTA</vt:lpstr>
      <vt:lpstr>Apresentação do PowerPoint</vt:lpstr>
      <vt:lpstr>Apresentação do PowerPoint</vt:lpstr>
      <vt:lpstr>Apresentação do PowerPoint</vt:lpstr>
      <vt:lpstr>Apresentação do PowerPoint</vt:lpstr>
      <vt:lpstr>TÓPICOS</vt:lpstr>
      <vt:lpstr>Apresentação do PowerPoint</vt:lpstr>
      <vt:lpstr>O PROBLEMA</vt:lpstr>
      <vt:lpstr>Apresentação do PowerPoint</vt:lpstr>
      <vt:lpstr>Apresentação do PowerPoint</vt:lpstr>
      <vt:lpstr>ARTEFATOS DE ANÁLISE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Artefatos de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SUPORTE AO SISTEMA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DEMONSTRAÇÃO</vt:lpstr>
      <vt:lpstr>TECNOLOGIAS</vt:lpstr>
      <vt:lpstr>Apresentação do PowerPoint</vt:lpstr>
      <vt:lpstr>Apresentação do PowerPoint</vt:lpstr>
      <vt:lpstr>Apresentação do PowerPoint</vt:lpstr>
      <vt:lpstr>Apresentação do PowerPoint</vt:lpstr>
      <vt:lpstr>DESAFIOS</vt:lpstr>
      <vt:lpstr>Apresentação do PowerPoint</vt:lpstr>
      <vt:lpstr>Apresentação do PowerPoint</vt:lpstr>
      <vt:lpstr>Apresentação do PowerPoint</vt:lpstr>
      <vt:lpstr>INSTITUTO FEDERAL DE MINAS GERAIS – CAMPUS BAMBUÍ BACHARELADO EM ENGENHARIA DE COMPUTAÇÃO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Ninguém</dc:creator>
  <cp:lastModifiedBy>harley</cp:lastModifiedBy>
  <cp:revision>88</cp:revision>
  <dcterms:created xsi:type="dcterms:W3CDTF">2017-06-22T11:42:33Z</dcterms:created>
  <dcterms:modified xsi:type="dcterms:W3CDTF">2017-12-11T20:13:54Z</dcterms:modified>
</cp:coreProperties>
</file>